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349" r:id="rId3"/>
    <p:sldId id="350" r:id="rId4"/>
    <p:sldId id="353" r:id="rId5"/>
    <p:sldId id="327" r:id="rId6"/>
    <p:sldId id="352" r:id="rId7"/>
    <p:sldId id="35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0508" autoAdjust="0"/>
  </p:normalViewPr>
  <p:slideViewPr>
    <p:cSldViewPr>
      <p:cViewPr varScale="1">
        <p:scale>
          <a:sx n="98" d="100"/>
          <a:sy n="98" d="100"/>
        </p:scale>
        <p:origin x="-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5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CogSci\Research\Emergic%20Networks%20Models\DifferenceEngine\Difference%20Engin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852546916890083E-2"/>
          <c:y val="6.205250596658711E-2"/>
          <c:w val="0.74798927613941024"/>
          <c:h val="0.8782816229116945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f(t)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Sheet1!$A$2:$A$66</c:f>
              <c:numCache>
                <c:formatCode>General</c:formatCode>
                <c:ptCount val="65"/>
                <c:pt idx="0">
                  <c:v>-32</c:v>
                </c:pt>
                <c:pt idx="1">
                  <c:v>-31</c:v>
                </c:pt>
                <c:pt idx="2">
                  <c:v>-30</c:v>
                </c:pt>
                <c:pt idx="3">
                  <c:v>-29</c:v>
                </c:pt>
                <c:pt idx="4">
                  <c:v>-28</c:v>
                </c:pt>
                <c:pt idx="5">
                  <c:v>-27</c:v>
                </c:pt>
                <c:pt idx="6">
                  <c:v>-26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-21</c:v>
                </c:pt>
                <c:pt idx="12">
                  <c:v>-20</c:v>
                </c:pt>
                <c:pt idx="13">
                  <c:v>-19</c:v>
                </c:pt>
                <c:pt idx="14">
                  <c:v>-18</c:v>
                </c:pt>
                <c:pt idx="15">
                  <c:v>-17</c:v>
                </c:pt>
                <c:pt idx="16">
                  <c:v>-16</c:v>
                </c:pt>
                <c:pt idx="17">
                  <c:v>-15</c:v>
                </c:pt>
                <c:pt idx="18">
                  <c:v>-14</c:v>
                </c:pt>
                <c:pt idx="19">
                  <c:v>-13</c:v>
                </c:pt>
                <c:pt idx="20">
                  <c:v>-12</c:v>
                </c:pt>
                <c:pt idx="21">
                  <c:v>-11</c:v>
                </c:pt>
                <c:pt idx="22">
                  <c:v>-10</c:v>
                </c:pt>
                <c:pt idx="23">
                  <c:v>-9</c:v>
                </c:pt>
                <c:pt idx="24">
                  <c:v>-8</c:v>
                </c:pt>
                <c:pt idx="25">
                  <c:v>-7</c:v>
                </c:pt>
                <c:pt idx="26">
                  <c:v>-6</c:v>
                </c:pt>
                <c:pt idx="27">
                  <c:v>-5</c:v>
                </c:pt>
                <c:pt idx="28">
                  <c:v>-4</c:v>
                </c:pt>
                <c:pt idx="29">
                  <c:v>-3</c:v>
                </c:pt>
                <c:pt idx="30">
                  <c:v>-2</c:v>
                </c:pt>
                <c:pt idx="31">
                  <c:v>-1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7</c:v>
                </c:pt>
                <c:pt idx="40">
                  <c:v>8</c:v>
                </c:pt>
                <c:pt idx="41">
                  <c:v>9</c:v>
                </c:pt>
                <c:pt idx="42">
                  <c:v>10</c:v>
                </c:pt>
                <c:pt idx="43">
                  <c:v>11</c:v>
                </c:pt>
                <c:pt idx="44">
                  <c:v>12</c:v>
                </c:pt>
                <c:pt idx="45">
                  <c:v>13</c:v>
                </c:pt>
                <c:pt idx="46">
                  <c:v>14</c:v>
                </c:pt>
                <c:pt idx="47">
                  <c:v>15</c:v>
                </c:pt>
                <c:pt idx="48">
                  <c:v>16</c:v>
                </c:pt>
                <c:pt idx="49">
                  <c:v>17</c:v>
                </c:pt>
                <c:pt idx="50">
                  <c:v>18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27</c:v>
                </c:pt>
                <c:pt idx="60">
                  <c:v>28</c:v>
                </c:pt>
                <c:pt idx="61">
                  <c:v>29</c:v>
                </c:pt>
                <c:pt idx="62">
                  <c:v>30</c:v>
                </c:pt>
                <c:pt idx="63">
                  <c:v>31</c:v>
                </c:pt>
                <c:pt idx="64">
                  <c:v>32</c:v>
                </c:pt>
              </c:numCache>
            </c:numRef>
          </c:xVal>
          <c:yVal>
            <c:numRef>
              <c:f>Sheet1!$C$2:$C$66</c:f>
              <c:numCache>
                <c:formatCode>General</c:formatCode>
                <c:ptCount val="65"/>
                <c:pt idx="0">
                  <c:v>-3170430.8296435508</c:v>
                </c:pt>
                <c:pt idx="1">
                  <c:v>-1391776.5245171001</c:v>
                </c:pt>
                <c:pt idx="2">
                  <c:v>0.35653259829080319</c:v>
                </c:pt>
                <c:pt idx="3">
                  <c:v>1053977.2745613605</c:v>
                </c:pt>
                <c:pt idx="4">
                  <c:v>1815633.0179111466</c:v>
                </c:pt>
                <c:pt idx="5">
                  <c:v>2326968.626172584</c:v>
                </c:pt>
                <c:pt idx="6">
                  <c:v>2626624.1686748075</c:v>
                </c:pt>
                <c:pt idx="7">
                  <c:v>2750000.7614443661</c:v>
                </c:pt>
                <c:pt idx="8">
                  <c:v>2729376.9538634326</c:v>
                </c:pt>
                <c:pt idx="9">
                  <c:v>2594032.2994714044</c:v>
                </c:pt>
                <c:pt idx="10">
                  <c:v>2370368.5300614634</c:v>
                </c:pt>
                <c:pt idx="11">
                  <c:v>2082024.8269736229</c:v>
                </c:pt>
                <c:pt idx="12">
                  <c:v>1750000.0620675166</c:v>
                </c:pt>
                <c:pt idx="13">
                  <c:v>1392776.8430385843</c:v>
                </c:pt>
                <c:pt idx="14">
                  <c:v>1026432.268314034</c:v>
                </c:pt>
                <c:pt idx="15">
                  <c:v>664768.07289957872</c:v>
                </c:pt>
                <c:pt idx="16">
                  <c:v>319424.940755105</c:v>
                </c:pt>
                <c:pt idx="17">
                  <c:v>1.0069739074693691</c:v>
                </c:pt>
                <c:pt idx="18">
                  <c:v>-285823.96422776877</c:v>
                </c:pt>
                <c:pt idx="19">
                  <c:v>-532167.47398174158</c:v>
                </c:pt>
                <c:pt idx="20">
                  <c:v>-734831.35077919625</c:v>
                </c:pt>
                <c:pt idx="21">
                  <c:v>-891175.66768569336</c:v>
                </c:pt>
                <c:pt idx="22">
                  <c:v>-999999.72587554902</c:v>
                </c:pt>
                <c:pt idx="23">
                  <c:v>-1061423.5811324597</c:v>
                </c:pt>
                <c:pt idx="24">
                  <c:v>-1076767.8691545748</c:v>
                </c:pt>
                <c:pt idx="25">
                  <c:v>-1048431.6966839749</c:v>
                </c:pt>
                <c:pt idx="26">
                  <c:v>-979775.37929748406</c:v>
                </c:pt>
                <c:pt idx="27">
                  <c:v>-874999.91621672257</c:v>
                </c:pt>
                <c:pt idx="28">
                  <c:v>-739023.5413430921</c:v>
                </c:pt>
                <c:pt idx="29">
                  <c:v>-577367.56707283552</c:v>
                </c:pt>
                <c:pt idx="30">
                  <c:v>-396031.84547153948</c:v>
                </c:pt>
                <c:pt idx="31">
                  <c:v>-201375.57119122543</c:v>
                </c:pt>
                <c:pt idx="32">
                  <c:v>0.94945005681722816</c:v>
                </c:pt>
                <c:pt idx="33">
                  <c:v>201376.40677322983</c:v>
                </c:pt>
                <c:pt idx="34">
                  <c:v>396032.27397784707</c:v>
                </c:pt>
                <c:pt idx="35">
                  <c:v>577369.00175850221</c:v>
                </c:pt>
                <c:pt idx="36">
                  <c:v>739024.95917278202</c:v>
                </c:pt>
                <c:pt idx="37">
                  <c:v>875000.34127516602</c:v>
                </c:pt>
                <c:pt idx="38">
                  <c:v>979776.06427506381</c:v>
                </c:pt>
                <c:pt idx="39">
                  <c:v>1048432.9252042243</c:v>
                </c:pt>
                <c:pt idx="40">
                  <c:v>1076768.4683971794</c:v>
                </c:pt>
                <c:pt idx="41">
                  <c:v>1061424.9934333032</c:v>
                </c:pt>
                <c:pt idx="42">
                  <c:v>1000000.9286894888</c:v>
                </c:pt>
                <c:pt idx="43">
                  <c:v>891175.99851205607</c:v>
                </c:pt>
                <c:pt idx="44">
                  <c:v>734832.58842859662</c:v>
                </c:pt>
                <c:pt idx="45">
                  <c:v>532168.40806912992</c:v>
                </c:pt>
                <c:pt idx="46">
                  <c:v>285824.93803263153</c:v>
                </c:pt>
                <c:pt idx="47">
                  <c:v>0.26935424553850362</c:v>
                </c:pt>
                <c:pt idx="48">
                  <c:v>-319423.12012619636</c:v>
                </c:pt>
                <c:pt idx="49">
                  <c:v>-664767.61945808644</c:v>
                </c:pt>
                <c:pt idx="50">
                  <c:v>-1026431.3092600673</c:v>
                </c:pt>
                <c:pt idx="51">
                  <c:v>-1392775.3087751092</c:v>
                </c:pt>
                <c:pt idx="52">
                  <c:v>-1749999.5580793147</c:v>
                </c:pt>
                <c:pt idx="53">
                  <c:v>-2082023.3569972711</c:v>
                </c:pt>
                <c:pt idx="54">
                  <c:v>-2370367.7588473102</c:v>
                </c:pt>
                <c:pt idx="55">
                  <c:v>-2594031.684782926</c:v>
                </c:pt>
                <c:pt idx="56">
                  <c:v>-2729375.0220172084</c:v>
                </c:pt>
                <c:pt idx="57">
                  <c:v>-2749999.047209227</c:v>
                </c:pt>
                <c:pt idx="58">
                  <c:v>-2626623.4597231867</c:v>
                </c:pt>
                <c:pt idx="59">
                  <c:v>-2326967.4582397994</c:v>
                </c:pt>
                <c:pt idx="60">
                  <c:v>-1815630.9948103996</c:v>
                </c:pt>
                <c:pt idx="61">
                  <c:v>-1053975.3748621824</c:v>
                </c:pt>
                <c:pt idx="62">
                  <c:v>0.53969465486238555</c:v>
                </c:pt>
                <c:pt idx="63">
                  <c:v>1391776.8758805916</c:v>
                </c:pt>
                <c:pt idx="64">
                  <c:v>3170433.0225995914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P1: B+D+F+H+J+L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Sheet1!$A$2:$A$66</c:f>
              <c:numCache>
                <c:formatCode>General</c:formatCode>
                <c:ptCount val="65"/>
                <c:pt idx="0">
                  <c:v>-32</c:v>
                </c:pt>
                <c:pt idx="1">
                  <c:v>-31</c:v>
                </c:pt>
                <c:pt idx="2">
                  <c:v>-30</c:v>
                </c:pt>
                <c:pt idx="3">
                  <c:v>-29</c:v>
                </c:pt>
                <c:pt idx="4">
                  <c:v>-28</c:v>
                </c:pt>
                <c:pt idx="5">
                  <c:v>-27</c:v>
                </c:pt>
                <c:pt idx="6">
                  <c:v>-26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-21</c:v>
                </c:pt>
                <c:pt idx="12">
                  <c:v>-20</c:v>
                </c:pt>
                <c:pt idx="13">
                  <c:v>-19</c:v>
                </c:pt>
                <c:pt idx="14">
                  <c:v>-18</c:v>
                </c:pt>
                <c:pt idx="15">
                  <c:v>-17</c:v>
                </c:pt>
                <c:pt idx="16">
                  <c:v>-16</c:v>
                </c:pt>
                <c:pt idx="17">
                  <c:v>-15</c:v>
                </c:pt>
                <c:pt idx="18">
                  <c:v>-14</c:v>
                </c:pt>
                <c:pt idx="19">
                  <c:v>-13</c:v>
                </c:pt>
                <c:pt idx="20">
                  <c:v>-12</c:v>
                </c:pt>
                <c:pt idx="21">
                  <c:v>-11</c:v>
                </c:pt>
                <c:pt idx="22">
                  <c:v>-10</c:v>
                </c:pt>
                <c:pt idx="23">
                  <c:v>-9</c:v>
                </c:pt>
                <c:pt idx="24">
                  <c:v>-8</c:v>
                </c:pt>
                <c:pt idx="25">
                  <c:v>-7</c:v>
                </c:pt>
                <c:pt idx="26">
                  <c:v>-6</c:v>
                </c:pt>
                <c:pt idx="27">
                  <c:v>-5</c:v>
                </c:pt>
                <c:pt idx="28">
                  <c:v>-4</c:v>
                </c:pt>
                <c:pt idx="29">
                  <c:v>-3</c:v>
                </c:pt>
                <c:pt idx="30">
                  <c:v>-2</c:v>
                </c:pt>
                <c:pt idx="31">
                  <c:v>-1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7</c:v>
                </c:pt>
                <c:pt idx="40">
                  <c:v>8</c:v>
                </c:pt>
                <c:pt idx="41">
                  <c:v>9</c:v>
                </c:pt>
                <c:pt idx="42">
                  <c:v>10</c:v>
                </c:pt>
                <c:pt idx="43">
                  <c:v>11</c:v>
                </c:pt>
                <c:pt idx="44">
                  <c:v>12</c:v>
                </c:pt>
                <c:pt idx="45">
                  <c:v>13</c:v>
                </c:pt>
                <c:pt idx="46">
                  <c:v>14</c:v>
                </c:pt>
                <c:pt idx="47">
                  <c:v>15</c:v>
                </c:pt>
                <c:pt idx="48">
                  <c:v>16</c:v>
                </c:pt>
                <c:pt idx="49">
                  <c:v>17</c:v>
                </c:pt>
                <c:pt idx="50">
                  <c:v>18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27</c:v>
                </c:pt>
                <c:pt idx="60">
                  <c:v>28</c:v>
                </c:pt>
                <c:pt idx="61">
                  <c:v>29</c:v>
                </c:pt>
                <c:pt idx="62">
                  <c:v>30</c:v>
                </c:pt>
                <c:pt idx="63">
                  <c:v>31</c:v>
                </c:pt>
                <c:pt idx="64">
                  <c:v>32</c:v>
                </c:pt>
              </c:numCache>
            </c:numRef>
          </c:xVal>
          <c:yVal>
            <c:numRef>
              <c:f>Sheet1!$D$2:$D$66</c:f>
              <c:numCache>
                <c:formatCode>General</c:formatCode>
                <c:ptCount val="65"/>
                <c:pt idx="6">
                  <c:v>2626628.3141474891</c:v>
                </c:pt>
                <c:pt idx="7">
                  <c:v>2749995.5229753004</c:v>
                </c:pt>
                <c:pt idx="8">
                  <c:v>2729382.5841641291</c:v>
                </c:pt>
                <c:pt idx="9">
                  <c:v>2594025.1153280148</c:v>
                </c:pt>
                <c:pt idx="10">
                  <c:v>2370370.9267665027</c:v>
                </c:pt>
                <c:pt idx="11">
                  <c:v>2082030.7297771368</c:v>
                </c:pt>
                <c:pt idx="12">
                  <c:v>1749993.0923877745</c:v>
                </c:pt>
                <c:pt idx="13">
                  <c:v>1392775.0386951871</c:v>
                </c:pt>
                <c:pt idx="14">
                  <c:v>1026445.5587342582</c:v>
                </c:pt>
                <c:pt idx="15">
                  <c:v>664748.68194880337</c:v>
                </c:pt>
                <c:pt idx="16">
                  <c:v>319440.77422617422</c:v>
                </c:pt>
                <c:pt idx="17">
                  <c:v>-3.1828296595485881</c:v>
                </c:pt>
                <c:pt idx="18">
                  <c:v>-285829.64003807597</c:v>
                </c:pt>
                <c:pt idx="19">
                  <c:v>-532164.40152118588</c:v>
                </c:pt>
                <c:pt idx="20">
                  <c:v>-734823.18323890516</c:v>
                </c:pt>
                <c:pt idx="21">
                  <c:v>-891188.81248198997</c:v>
                </c:pt>
                <c:pt idx="22">
                  <c:v>-999992.65955617675</c:v>
                </c:pt>
                <c:pt idx="23">
                  <c:v>-1061423.0381662149</c:v>
                </c:pt>
                <c:pt idx="24">
                  <c:v>-1076769.5703501271</c:v>
                </c:pt>
                <c:pt idx="25">
                  <c:v>-1048433.6308595694</c:v>
                </c:pt>
                <c:pt idx="26">
                  <c:v>-979770.53263614979</c:v>
                </c:pt>
                <c:pt idx="27">
                  <c:v>-875003.17919748207</c:v>
                </c:pt>
                <c:pt idx="28">
                  <c:v>-739026.46511816012</c:v>
                </c:pt>
                <c:pt idx="29">
                  <c:v>-577358.27429276041</c:v>
                </c:pt>
                <c:pt idx="30">
                  <c:v>-396042.2281120969</c:v>
                </c:pt>
                <c:pt idx="31">
                  <c:v>-201370.22944863699</c:v>
                </c:pt>
                <c:pt idx="32">
                  <c:v>1.9156125593581237</c:v>
                </c:pt>
                <c:pt idx="33">
                  <c:v>201374.52938863565</c:v>
                </c:pt>
                <c:pt idx="34">
                  <c:v>396028.59604318906</c:v>
                </c:pt>
                <c:pt idx="35">
                  <c:v>577376.59338175179</c:v>
                </c:pt>
                <c:pt idx="36">
                  <c:v>739022.21292123827</c:v>
                </c:pt>
                <c:pt idx="37">
                  <c:v>874995.37450921931</c:v>
                </c:pt>
                <c:pt idx="38">
                  <c:v>979781.07675092621</c:v>
                </c:pt>
                <c:pt idx="39">
                  <c:v>1048432.6606948524</c:v>
                </c:pt>
                <c:pt idx="40">
                  <c:v>1076770.761584145</c:v>
                </c:pt>
                <c:pt idx="41">
                  <c:v>1061413.8519716875</c:v>
                </c:pt>
                <c:pt idx="42">
                  <c:v>1000017.5630788715</c:v>
                </c:pt>
                <c:pt idx="43">
                  <c:v>891162.20489282475</c:v>
                </c:pt>
                <c:pt idx="44">
                  <c:v>734836.39038865978</c:v>
                </c:pt>
                <c:pt idx="45">
                  <c:v>532177.11035981844</c:v>
                </c:pt>
                <c:pt idx="46">
                  <c:v>285809.15408725967</c:v>
                </c:pt>
                <c:pt idx="47">
                  <c:v>15.876753561198711</c:v>
                </c:pt>
                <c:pt idx="48">
                  <c:v>-319438.0570275028</c:v>
                </c:pt>
                <c:pt idx="49">
                  <c:v>-664750.58939565613</c:v>
                </c:pt>
                <c:pt idx="50">
                  <c:v>-1026449.7382739519</c:v>
                </c:pt>
                <c:pt idx="51">
                  <c:v>-1392758.7864000588</c:v>
                </c:pt>
                <c:pt idx="52">
                  <c:v>-1750011.1229255877</c:v>
                </c:pt>
                <c:pt idx="53">
                  <c:v>-2082018.6002907227</c:v>
                </c:pt>
                <c:pt idx="54">
                  <c:v>-2370365.9040174042</c:v>
                </c:pt>
                <c:pt idx="55">
                  <c:v>-2594037.9641867667</c:v>
                </c:pt>
                <c:pt idx="56">
                  <c:v>-2729368.038134193</c:v>
                </c:pt>
                <c:pt idx="57">
                  <c:v>-2750001.7220472777</c:v>
                </c:pt>
                <c:pt idx="58">
                  <c:v>-2626626.8498504143</c:v>
                </c:pt>
                <c:pt idx="59">
                  <c:v>-2326963.4148875833</c:v>
                </c:pt>
                <c:pt idx="60">
                  <c:v>-1815630.8173676557</c:v>
                </c:pt>
                <c:pt idx="61">
                  <c:v>-1053976.0289110602</c:v>
                </c:pt>
                <c:pt idx="62">
                  <c:v>-3.8572034412063658</c:v>
                </c:pt>
                <c:pt idx="63">
                  <c:v>1391784.1273597702</c:v>
                </c:pt>
                <c:pt idx="64">
                  <c:v>3170429.2950604642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P2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Sheet1!$A$2:$A$66</c:f>
              <c:numCache>
                <c:formatCode>General</c:formatCode>
                <c:ptCount val="65"/>
                <c:pt idx="0">
                  <c:v>-32</c:v>
                </c:pt>
                <c:pt idx="1">
                  <c:v>-31</c:v>
                </c:pt>
                <c:pt idx="2">
                  <c:v>-30</c:v>
                </c:pt>
                <c:pt idx="3">
                  <c:v>-29</c:v>
                </c:pt>
                <c:pt idx="4">
                  <c:v>-28</c:v>
                </c:pt>
                <c:pt idx="5">
                  <c:v>-27</c:v>
                </c:pt>
                <c:pt idx="6">
                  <c:v>-26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-21</c:v>
                </c:pt>
                <c:pt idx="12">
                  <c:v>-20</c:v>
                </c:pt>
                <c:pt idx="13">
                  <c:v>-19</c:v>
                </c:pt>
                <c:pt idx="14">
                  <c:v>-18</c:v>
                </c:pt>
                <c:pt idx="15">
                  <c:v>-17</c:v>
                </c:pt>
                <c:pt idx="16">
                  <c:v>-16</c:v>
                </c:pt>
                <c:pt idx="17">
                  <c:v>-15</c:v>
                </c:pt>
                <c:pt idx="18">
                  <c:v>-14</c:v>
                </c:pt>
                <c:pt idx="19">
                  <c:v>-13</c:v>
                </c:pt>
                <c:pt idx="20">
                  <c:v>-12</c:v>
                </c:pt>
                <c:pt idx="21">
                  <c:v>-11</c:v>
                </c:pt>
                <c:pt idx="22">
                  <c:v>-10</c:v>
                </c:pt>
                <c:pt idx="23">
                  <c:v>-9</c:v>
                </c:pt>
                <c:pt idx="24">
                  <c:v>-8</c:v>
                </c:pt>
                <c:pt idx="25">
                  <c:v>-7</c:v>
                </c:pt>
                <c:pt idx="26">
                  <c:v>-6</c:v>
                </c:pt>
                <c:pt idx="27">
                  <c:v>-5</c:v>
                </c:pt>
                <c:pt idx="28">
                  <c:v>-4</c:v>
                </c:pt>
                <c:pt idx="29">
                  <c:v>-3</c:v>
                </c:pt>
                <c:pt idx="30">
                  <c:v>-2</c:v>
                </c:pt>
                <c:pt idx="31">
                  <c:v>-1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7</c:v>
                </c:pt>
                <c:pt idx="40">
                  <c:v>8</c:v>
                </c:pt>
                <c:pt idx="41">
                  <c:v>9</c:v>
                </c:pt>
                <c:pt idx="42">
                  <c:v>10</c:v>
                </c:pt>
                <c:pt idx="43">
                  <c:v>11</c:v>
                </c:pt>
                <c:pt idx="44">
                  <c:v>12</c:v>
                </c:pt>
                <c:pt idx="45">
                  <c:v>13</c:v>
                </c:pt>
                <c:pt idx="46">
                  <c:v>14</c:v>
                </c:pt>
                <c:pt idx="47">
                  <c:v>15</c:v>
                </c:pt>
                <c:pt idx="48">
                  <c:v>16</c:v>
                </c:pt>
                <c:pt idx="49">
                  <c:v>17</c:v>
                </c:pt>
                <c:pt idx="50">
                  <c:v>18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27</c:v>
                </c:pt>
                <c:pt idx="60">
                  <c:v>28</c:v>
                </c:pt>
                <c:pt idx="61">
                  <c:v>29</c:v>
                </c:pt>
                <c:pt idx="62">
                  <c:v>30</c:v>
                </c:pt>
                <c:pt idx="63">
                  <c:v>31</c:v>
                </c:pt>
                <c:pt idx="64">
                  <c:v>32</c:v>
                </c:pt>
              </c:numCache>
            </c:numRef>
          </c:xVal>
          <c:yVal>
            <c:numRef>
              <c:f>Sheet1!$E$2:$E$66</c:f>
              <c:numCache>
                <c:formatCode>General</c:formatCode>
                <c:ptCount val="65"/>
                <c:pt idx="7">
                  <c:v>2750020.3958113892</c:v>
                </c:pt>
                <c:pt idx="8">
                  <c:v>2729351.1533497367</c:v>
                </c:pt>
                <c:pt idx="9">
                  <c:v>2594058.8971321918</c:v>
                </c:pt>
                <c:pt idx="10">
                  <c:v>2370327.8219061629</c:v>
                </c:pt>
                <c:pt idx="11">
                  <c:v>2082045.1100073741</c:v>
                </c:pt>
                <c:pt idx="12">
                  <c:v>1750028.509208858</c:v>
                </c:pt>
                <c:pt idx="13">
                  <c:v>1392733.2206167344</c:v>
                </c:pt>
                <c:pt idx="14">
                  <c:v>1026434.7326738746</c:v>
                </c:pt>
                <c:pt idx="15">
                  <c:v>664828.42447014851</c:v>
                </c:pt>
                <c:pt idx="16">
                  <c:v>319324.42852152209</c:v>
                </c:pt>
                <c:pt idx="17">
                  <c:v>91.817996755824424</c:v>
                </c:pt>
                <c:pt idx="18">
                  <c:v>-285854.77885947807</c:v>
                </c:pt>
                <c:pt idx="19">
                  <c:v>-532198.45638302923</c:v>
                </c:pt>
                <c:pt idx="20">
                  <c:v>-734804.74847557175</c:v>
                </c:pt>
                <c:pt idx="21">
                  <c:v>-891139.80724024365</c:v>
                </c:pt>
                <c:pt idx="22">
                  <c:v>-1000071.5283339557</c:v>
                </c:pt>
                <c:pt idx="23">
                  <c:v>-1061380.6402499818</c:v>
                </c:pt>
                <c:pt idx="24">
                  <c:v>-1076766.3125526588</c:v>
                </c:pt>
                <c:pt idx="25">
                  <c:v>-1048443.8380328832</c:v>
                </c:pt>
                <c:pt idx="26">
                  <c:v>-979782.13768971665</c:v>
                </c:pt>
                <c:pt idx="27">
                  <c:v>-874974.09922947641</c:v>
                </c:pt>
                <c:pt idx="28">
                  <c:v>-739046.04300271708</c:v>
                </c:pt>
                <c:pt idx="29">
                  <c:v>-577375.81694316852</c:v>
                </c:pt>
                <c:pt idx="30">
                  <c:v>-395986.47143164626</c:v>
                </c:pt>
                <c:pt idx="31">
                  <c:v>-201432.52529198152</c:v>
                </c:pt>
                <c:pt idx="32">
                  <c:v>33.966068089997862</c:v>
                </c:pt>
                <c:pt idx="33">
                  <c:v>201380.32636365085</c:v>
                </c:pt>
                <c:pt idx="34">
                  <c:v>396017.331735624</c:v>
                </c:pt>
                <c:pt idx="35">
                  <c:v>577354.52577380359</c:v>
                </c:pt>
                <c:pt idx="36">
                  <c:v>739067.76266073517</c:v>
                </c:pt>
                <c:pt idx="37">
                  <c:v>874978.89699995681</c:v>
                </c:pt>
                <c:pt idx="38">
                  <c:v>979751.27615524584</c:v>
                </c:pt>
                <c:pt idx="39">
                  <c:v>1048462.7355500263</c:v>
                </c:pt>
                <c:pt idx="40">
                  <c:v>1076769.1745279133</c:v>
                </c:pt>
                <c:pt idx="41">
                  <c:v>1061427.6110934813</c:v>
                </c:pt>
                <c:pt idx="42">
                  <c:v>999950.71430917736</c:v>
                </c:pt>
                <c:pt idx="43">
                  <c:v>891262.01122912078</c:v>
                </c:pt>
                <c:pt idx="44">
                  <c:v>734753.62867327186</c:v>
                </c:pt>
                <c:pt idx="45">
                  <c:v>532199.92212019744</c:v>
                </c:pt>
                <c:pt idx="46">
                  <c:v>285861.36783139082</c:v>
                </c:pt>
                <c:pt idx="47">
                  <c:v>-78.826918669976294</c:v>
                </c:pt>
                <c:pt idx="48">
                  <c:v>-319344.41263160901</c:v>
                </c:pt>
                <c:pt idx="49">
                  <c:v>-664840.21080349491</c:v>
                </c:pt>
                <c:pt idx="50">
                  <c:v>-1026347.5578993706</c:v>
                </c:pt>
                <c:pt idx="51">
                  <c:v>-1392869.360483367</c:v>
                </c:pt>
                <c:pt idx="52">
                  <c:v>-1749911.9886752837</c:v>
                </c:pt>
                <c:pt idx="53">
                  <c:v>-2082087.9893683596</c:v>
                </c:pt>
                <c:pt idx="54">
                  <c:v>-2370337.3637781125</c:v>
                </c:pt>
                <c:pt idx="55">
                  <c:v>-2594026.835207331</c:v>
                </c:pt>
                <c:pt idx="56">
                  <c:v>-2729405.7145572389</c:v>
                </c:pt>
                <c:pt idx="57">
                  <c:v>-2749959.8187491824</c:v>
                </c:pt>
                <c:pt idx="58">
                  <c:v>-2626642.8988787164</c:v>
                </c:pt>
                <c:pt idx="59">
                  <c:v>-2326983.7556509506</c:v>
                </c:pt>
                <c:pt idx="60">
                  <c:v>-1815606.5572543596</c:v>
                </c:pt>
                <c:pt idx="61">
                  <c:v>-1053974.9642545967</c:v>
                </c:pt>
                <c:pt idx="62">
                  <c:v>-7.7814967078156769</c:v>
                </c:pt>
                <c:pt idx="63">
                  <c:v>1391757.7459711945</c:v>
                </c:pt>
                <c:pt idx="64">
                  <c:v>3170472.8039355362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P4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Sheet1!$A$2:$A$66</c:f>
              <c:numCache>
                <c:formatCode>General</c:formatCode>
                <c:ptCount val="65"/>
                <c:pt idx="0">
                  <c:v>-32</c:v>
                </c:pt>
                <c:pt idx="1">
                  <c:v>-31</c:v>
                </c:pt>
                <c:pt idx="2">
                  <c:v>-30</c:v>
                </c:pt>
                <c:pt idx="3">
                  <c:v>-29</c:v>
                </c:pt>
                <c:pt idx="4">
                  <c:v>-28</c:v>
                </c:pt>
                <c:pt idx="5">
                  <c:v>-27</c:v>
                </c:pt>
                <c:pt idx="6">
                  <c:v>-26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-21</c:v>
                </c:pt>
                <c:pt idx="12">
                  <c:v>-20</c:v>
                </c:pt>
                <c:pt idx="13">
                  <c:v>-19</c:v>
                </c:pt>
                <c:pt idx="14">
                  <c:v>-18</c:v>
                </c:pt>
                <c:pt idx="15">
                  <c:v>-17</c:v>
                </c:pt>
                <c:pt idx="16">
                  <c:v>-16</c:v>
                </c:pt>
                <c:pt idx="17">
                  <c:v>-15</c:v>
                </c:pt>
                <c:pt idx="18">
                  <c:v>-14</c:v>
                </c:pt>
                <c:pt idx="19">
                  <c:v>-13</c:v>
                </c:pt>
                <c:pt idx="20">
                  <c:v>-12</c:v>
                </c:pt>
                <c:pt idx="21">
                  <c:v>-11</c:v>
                </c:pt>
                <c:pt idx="22">
                  <c:v>-10</c:v>
                </c:pt>
                <c:pt idx="23">
                  <c:v>-9</c:v>
                </c:pt>
                <c:pt idx="24">
                  <c:v>-8</c:v>
                </c:pt>
                <c:pt idx="25">
                  <c:v>-7</c:v>
                </c:pt>
                <c:pt idx="26">
                  <c:v>-6</c:v>
                </c:pt>
                <c:pt idx="27">
                  <c:v>-5</c:v>
                </c:pt>
                <c:pt idx="28">
                  <c:v>-4</c:v>
                </c:pt>
                <c:pt idx="29">
                  <c:v>-3</c:v>
                </c:pt>
                <c:pt idx="30">
                  <c:v>-2</c:v>
                </c:pt>
                <c:pt idx="31">
                  <c:v>-1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7</c:v>
                </c:pt>
                <c:pt idx="40">
                  <c:v>8</c:v>
                </c:pt>
                <c:pt idx="41">
                  <c:v>9</c:v>
                </c:pt>
                <c:pt idx="42">
                  <c:v>10</c:v>
                </c:pt>
                <c:pt idx="43">
                  <c:v>11</c:v>
                </c:pt>
                <c:pt idx="44">
                  <c:v>12</c:v>
                </c:pt>
                <c:pt idx="45">
                  <c:v>13</c:v>
                </c:pt>
                <c:pt idx="46">
                  <c:v>14</c:v>
                </c:pt>
                <c:pt idx="47">
                  <c:v>15</c:v>
                </c:pt>
                <c:pt idx="48">
                  <c:v>16</c:v>
                </c:pt>
                <c:pt idx="49">
                  <c:v>17</c:v>
                </c:pt>
                <c:pt idx="50">
                  <c:v>18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27</c:v>
                </c:pt>
                <c:pt idx="60">
                  <c:v>28</c:v>
                </c:pt>
                <c:pt idx="61">
                  <c:v>29</c:v>
                </c:pt>
                <c:pt idx="62">
                  <c:v>30</c:v>
                </c:pt>
                <c:pt idx="63">
                  <c:v>31</c:v>
                </c:pt>
                <c:pt idx="64">
                  <c:v>32</c:v>
                </c:pt>
              </c:numCache>
            </c:numRef>
          </c:xVal>
          <c:yVal>
            <c:numRef>
              <c:f>Sheet1!$F$2:$F$66</c:f>
              <c:numCache>
                <c:formatCode>General</c:formatCode>
                <c:ptCount val="65"/>
                <c:pt idx="9">
                  <c:v>2594181.0357519761</c:v>
                </c:pt>
                <c:pt idx="10">
                  <c:v>2370152.7039531213</c:v>
                </c:pt>
                <c:pt idx="11">
                  <c:v>2082209.5398351727</c:v>
                </c:pt>
                <c:pt idx="12">
                  <c:v>1749676.5279848462</c:v>
                </c:pt>
                <c:pt idx="13">
                  <c:v>1392991.3949727411</c:v>
                </c:pt>
                <c:pt idx="14">
                  <c:v>1026618.9263960696</c:v>
                </c:pt>
                <c:pt idx="15">
                  <c:v>664400.23119324725</c:v>
                </c:pt>
                <c:pt idx="16">
                  <c:v>319502.48411598336</c:v>
                </c:pt>
                <c:pt idx="17">
                  <c:v>428.87156302807853</c:v>
                </c:pt>
                <c:pt idx="18">
                  <c:v>-286608.1692104442</c:v>
                </c:pt>
                <c:pt idx="19">
                  <c:v>-531399.76787805976</c:v>
                </c:pt>
                <c:pt idx="20">
                  <c:v>-735158.56949177582</c:v>
                </c:pt>
                <c:pt idx="21">
                  <c:v>-891393.13094577973</c:v>
                </c:pt>
                <c:pt idx="22">
                  <c:v>-999727.952196731</c:v>
                </c:pt>
                <c:pt idx="23">
                  <c:v>-1061199.2987159099</c:v>
                </c:pt>
                <c:pt idx="24">
                  <c:v>-1077354.0284384456</c:v>
                </c:pt>
                <c:pt idx="25">
                  <c:v>-1048036.7218568996</c:v>
                </c:pt>
                <c:pt idx="26">
                  <c:v>-979787.45668660942</c:v>
                </c:pt>
                <c:pt idx="27">
                  <c:v>-875109.9838678895</c:v>
                </c:pt>
                <c:pt idx="28">
                  <c:v>-739052.57694798801</c:v>
                </c:pt>
                <c:pt idx="29">
                  <c:v>-577172.92650439846</c:v>
                </c:pt>
                <c:pt idx="30">
                  <c:v>-396230.59763060627</c:v>
                </c:pt>
                <c:pt idx="31">
                  <c:v>-201401.10831421334</c:v>
                </c:pt>
                <c:pt idx="32">
                  <c:v>336.32630059006624</c:v>
                </c:pt>
                <c:pt idx="33">
                  <c:v>200911.07508679247</c:v>
                </c:pt>
                <c:pt idx="34">
                  <c:v>396336.75873312989</c:v>
                </c:pt>
                <c:pt idx="35">
                  <c:v>577369.20579746773</c:v>
                </c:pt>
                <c:pt idx="36">
                  <c:v>738885.39249564288</c:v>
                </c:pt>
                <c:pt idx="37">
                  <c:v>874932.3567473467</c:v>
                </c:pt>
                <c:pt idx="38">
                  <c:v>980118.73577479715</c:v>
                </c:pt>
                <c:pt idx="39">
                  <c:v>1048204.6433786956</c:v>
                </c:pt>
                <c:pt idx="40">
                  <c:v>1076596.2976280069</c:v>
                </c:pt>
                <c:pt idx="41">
                  <c:v>1061702.7550449616</c:v>
                </c:pt>
                <c:pt idx="42">
                  <c:v>999984.05871062656</c:v>
                </c:pt>
                <c:pt idx="43">
                  <c:v>891156.45900526689</c:v>
                </c:pt>
                <c:pt idx="44">
                  <c:v>734479.02899982966</c:v>
                </c:pt>
                <c:pt idx="45">
                  <c:v>532841.78192176926</c:v>
                </c:pt>
                <c:pt idx="46">
                  <c:v>285168.76631576335</c:v>
                </c:pt>
                <c:pt idx="47">
                  <c:v>316.83094932639506</c:v>
                </c:pt>
                <c:pt idx="48">
                  <c:v>-319188.54720586073</c:v>
                </c:pt>
                <c:pt idx="49">
                  <c:v>-665396.35635869089</c:v>
                </c:pt>
                <c:pt idx="50">
                  <c:v>-1025787.2184651304</c:v>
                </c:pt>
                <c:pt idx="51">
                  <c:v>-1393348.1956454921</c:v>
                </c:pt>
                <c:pt idx="52">
                  <c:v>-1749345.3144707684</c:v>
                </c:pt>
                <c:pt idx="53">
                  <c:v>-2082773.0442698384</c:v>
                </c:pt>
                <c:pt idx="54">
                  <c:v>-2369654.9725470063</c:v>
                </c:pt>
                <c:pt idx="55">
                  <c:v>-2594574.5757610896</c:v>
                </c:pt>
                <c:pt idx="56">
                  <c:v>-2729100.3875624873</c:v>
                </c:pt>
                <c:pt idx="57">
                  <c:v>-2749987.8157551098</c:v>
                </c:pt>
                <c:pt idx="58">
                  <c:v>-2626847.8839504803</c:v>
                </c:pt>
                <c:pt idx="59">
                  <c:v>-2326648.8298011208</c:v>
                </c:pt>
                <c:pt idx="60">
                  <c:v>-1815827.54085696</c:v>
                </c:pt>
                <c:pt idx="61">
                  <c:v>-1054079.9009828214</c:v>
                </c:pt>
                <c:pt idx="62">
                  <c:v>222.37252501118928</c:v>
                </c:pt>
                <c:pt idx="63">
                  <c:v>1391753.9477384202</c:v>
                </c:pt>
                <c:pt idx="64">
                  <c:v>3170343.842338366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P8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Sheet1!$A$2:$A$66</c:f>
              <c:numCache>
                <c:formatCode>General</c:formatCode>
                <c:ptCount val="65"/>
                <c:pt idx="0">
                  <c:v>-32</c:v>
                </c:pt>
                <c:pt idx="1">
                  <c:v>-31</c:v>
                </c:pt>
                <c:pt idx="2">
                  <c:v>-30</c:v>
                </c:pt>
                <c:pt idx="3">
                  <c:v>-29</c:v>
                </c:pt>
                <c:pt idx="4">
                  <c:v>-28</c:v>
                </c:pt>
                <c:pt idx="5">
                  <c:v>-27</c:v>
                </c:pt>
                <c:pt idx="6">
                  <c:v>-26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-21</c:v>
                </c:pt>
                <c:pt idx="12">
                  <c:v>-20</c:v>
                </c:pt>
                <c:pt idx="13">
                  <c:v>-19</c:v>
                </c:pt>
                <c:pt idx="14">
                  <c:v>-18</c:v>
                </c:pt>
                <c:pt idx="15">
                  <c:v>-17</c:v>
                </c:pt>
                <c:pt idx="16">
                  <c:v>-16</c:v>
                </c:pt>
                <c:pt idx="17">
                  <c:v>-15</c:v>
                </c:pt>
                <c:pt idx="18">
                  <c:v>-14</c:v>
                </c:pt>
                <c:pt idx="19">
                  <c:v>-13</c:v>
                </c:pt>
                <c:pt idx="20">
                  <c:v>-12</c:v>
                </c:pt>
                <c:pt idx="21">
                  <c:v>-11</c:v>
                </c:pt>
                <c:pt idx="22">
                  <c:v>-10</c:v>
                </c:pt>
                <c:pt idx="23">
                  <c:v>-9</c:v>
                </c:pt>
                <c:pt idx="24">
                  <c:v>-8</c:v>
                </c:pt>
                <c:pt idx="25">
                  <c:v>-7</c:v>
                </c:pt>
                <c:pt idx="26">
                  <c:v>-6</c:v>
                </c:pt>
                <c:pt idx="27">
                  <c:v>-5</c:v>
                </c:pt>
                <c:pt idx="28">
                  <c:v>-4</c:v>
                </c:pt>
                <c:pt idx="29">
                  <c:v>-3</c:v>
                </c:pt>
                <c:pt idx="30">
                  <c:v>-2</c:v>
                </c:pt>
                <c:pt idx="31">
                  <c:v>-1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7</c:v>
                </c:pt>
                <c:pt idx="40">
                  <c:v>8</c:v>
                </c:pt>
                <c:pt idx="41">
                  <c:v>9</c:v>
                </c:pt>
                <c:pt idx="42">
                  <c:v>10</c:v>
                </c:pt>
                <c:pt idx="43">
                  <c:v>11</c:v>
                </c:pt>
                <c:pt idx="44">
                  <c:v>12</c:v>
                </c:pt>
                <c:pt idx="45">
                  <c:v>13</c:v>
                </c:pt>
                <c:pt idx="46">
                  <c:v>14</c:v>
                </c:pt>
                <c:pt idx="47">
                  <c:v>15</c:v>
                </c:pt>
                <c:pt idx="48">
                  <c:v>16</c:v>
                </c:pt>
                <c:pt idx="49">
                  <c:v>17</c:v>
                </c:pt>
                <c:pt idx="50">
                  <c:v>18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27</c:v>
                </c:pt>
                <c:pt idx="60">
                  <c:v>28</c:v>
                </c:pt>
                <c:pt idx="61">
                  <c:v>29</c:v>
                </c:pt>
                <c:pt idx="62">
                  <c:v>30</c:v>
                </c:pt>
                <c:pt idx="63">
                  <c:v>31</c:v>
                </c:pt>
                <c:pt idx="64">
                  <c:v>32</c:v>
                </c:pt>
              </c:numCache>
            </c:numRef>
          </c:xVal>
          <c:yVal>
            <c:numRef>
              <c:f>Sheet1!$G$2:$G$66</c:f>
              <c:numCache>
                <c:formatCode>General</c:formatCode>
                <c:ptCount val="65"/>
                <c:pt idx="13">
                  <c:v>1394368.0703364885</c:v>
                </c:pt>
                <c:pt idx="14">
                  <c:v>1023562.8385186289</c:v>
                </c:pt>
                <c:pt idx="15">
                  <c:v>666888.07801119005</c:v>
                </c:pt>
                <c:pt idx="16">
                  <c:v>315529.24711734103</c:v>
                </c:pt>
                <c:pt idx="17">
                  <c:v>3070.4506147084758</c:v>
                </c:pt>
                <c:pt idx="18">
                  <c:v>-283933.24245614139</c:v>
                </c:pt>
                <c:pt idx="19">
                  <c:v>-536847.43478455348</c:v>
                </c:pt>
                <c:pt idx="20">
                  <c:v>-733338.93755949894</c:v>
                </c:pt>
                <c:pt idx="21">
                  <c:v>-886363.61792643322</c:v>
                </c:pt>
                <c:pt idx="22">
                  <c:v>-1009541.5041744257</c:v>
                </c:pt>
                <c:pt idx="23">
                  <c:v>-1051638.0530444544</c:v>
                </c:pt>
                <c:pt idx="24">
                  <c:v>-1081491.2070887734</c:v>
                </c:pt>
                <c:pt idx="25">
                  <c:v>-1050710.5110235426</c:v>
                </c:pt>
                <c:pt idx="26">
                  <c:v>-976002.79673794238</c:v>
                </c:pt>
                <c:pt idx="27">
                  <c:v>-872865.06161773321</c:v>
                </c:pt>
                <c:pt idx="28">
                  <c:v>-746276.13921075943</c:v>
                </c:pt>
                <c:pt idx="29">
                  <c:v>-571997.9585606188</c:v>
                </c:pt>
                <c:pt idx="30">
                  <c:v>-396463.25363162474</c:v>
                </c:pt>
                <c:pt idx="31">
                  <c:v>-202831.82123574591</c:v>
                </c:pt>
                <c:pt idx="32">
                  <c:v>-147.05004376312718</c:v>
                </c:pt>
                <c:pt idx="33">
                  <c:v>203676.23272497533</c:v>
                </c:pt>
                <c:pt idx="34">
                  <c:v>393435.26175887825</c:v>
                </c:pt>
                <c:pt idx="35">
                  <c:v>577403.47448396892</c:v>
                </c:pt>
                <c:pt idx="36">
                  <c:v>742916.34998520394</c:v>
                </c:pt>
                <c:pt idx="37">
                  <c:v>869184.11299349996</c:v>
                </c:pt>
                <c:pt idx="38">
                  <c:v>983859.2422963694</c:v>
                </c:pt>
                <c:pt idx="39">
                  <c:v>1048132.1973938048</c:v>
                </c:pt>
                <c:pt idx="40">
                  <c:v>1074977.2645817688</c:v>
                </c:pt>
                <c:pt idx="41">
                  <c:v>1060979.2928387553</c:v>
                </c:pt>
                <c:pt idx="42">
                  <c:v>1004107.8030510735</c:v>
                </c:pt>
                <c:pt idx="43">
                  <c:v>887916.59765168163</c:v>
                </c:pt>
                <c:pt idx="44">
                  <c:v>733083.3994143774</c:v>
                </c:pt>
                <c:pt idx="45">
                  <c:v>535863.51842666767</c:v>
                </c:pt>
                <c:pt idx="46">
                  <c:v>285307.01200636686</c:v>
                </c:pt>
                <c:pt idx="47">
                  <c:v>-560.45013905270025</c:v>
                </c:pt>
                <c:pt idx="48">
                  <c:v>-323324.44198902207</c:v>
                </c:pt>
                <c:pt idx="49">
                  <c:v>-656539.9894898138</c:v>
                </c:pt>
                <c:pt idx="50">
                  <c:v>-1034751.0592105</c:v>
                </c:pt>
                <c:pt idx="51">
                  <c:v>-1388327.6068973052</c:v>
                </c:pt>
                <c:pt idx="52">
                  <c:v>-1747694.2679443297</c:v>
                </c:pt>
                <c:pt idx="53">
                  <c:v>-2089681.6217835443</c:v>
                </c:pt>
                <c:pt idx="54">
                  <c:v>-2362225.2407096513</c:v>
                </c:pt>
                <c:pt idx="55">
                  <c:v>-2601099.0049955775</c:v>
                </c:pt>
                <c:pt idx="56">
                  <c:v>-2721420.3146500755</c:v>
                </c:pt>
                <c:pt idx="57">
                  <c:v>-2759265.2537140134</c:v>
                </c:pt>
                <c:pt idx="58">
                  <c:v>-2617672.7232700214</c:v>
                </c:pt>
                <c:pt idx="59">
                  <c:v>-2333934.3773714094</c:v>
                </c:pt>
                <c:pt idx="60">
                  <c:v>-1811905.7383617922</c:v>
                </c:pt>
                <c:pt idx="61">
                  <c:v>-1054089.0513461938</c:v>
                </c:pt>
                <c:pt idx="62">
                  <c:v>-2625.5765831409954</c:v>
                </c:pt>
                <c:pt idx="63">
                  <c:v>1395704.5582255125</c:v>
                </c:pt>
                <c:pt idx="64">
                  <c:v>3167700.4143674439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P16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Sheet1!$A$2:$A$66</c:f>
              <c:numCache>
                <c:formatCode>General</c:formatCode>
                <c:ptCount val="65"/>
                <c:pt idx="0">
                  <c:v>-32</c:v>
                </c:pt>
                <c:pt idx="1">
                  <c:v>-31</c:v>
                </c:pt>
                <c:pt idx="2">
                  <c:v>-30</c:v>
                </c:pt>
                <c:pt idx="3">
                  <c:v>-29</c:v>
                </c:pt>
                <c:pt idx="4">
                  <c:v>-28</c:v>
                </c:pt>
                <c:pt idx="5">
                  <c:v>-27</c:v>
                </c:pt>
                <c:pt idx="6">
                  <c:v>-26</c:v>
                </c:pt>
                <c:pt idx="7">
                  <c:v>-25</c:v>
                </c:pt>
                <c:pt idx="8">
                  <c:v>-24</c:v>
                </c:pt>
                <c:pt idx="9">
                  <c:v>-23</c:v>
                </c:pt>
                <c:pt idx="10">
                  <c:v>-22</c:v>
                </c:pt>
                <c:pt idx="11">
                  <c:v>-21</c:v>
                </c:pt>
                <c:pt idx="12">
                  <c:v>-20</c:v>
                </c:pt>
                <c:pt idx="13">
                  <c:v>-19</c:v>
                </c:pt>
                <c:pt idx="14">
                  <c:v>-18</c:v>
                </c:pt>
                <c:pt idx="15">
                  <c:v>-17</c:v>
                </c:pt>
                <c:pt idx="16">
                  <c:v>-16</c:v>
                </c:pt>
                <c:pt idx="17">
                  <c:v>-15</c:v>
                </c:pt>
                <c:pt idx="18">
                  <c:v>-14</c:v>
                </c:pt>
                <c:pt idx="19">
                  <c:v>-13</c:v>
                </c:pt>
                <c:pt idx="20">
                  <c:v>-12</c:v>
                </c:pt>
                <c:pt idx="21">
                  <c:v>-11</c:v>
                </c:pt>
                <c:pt idx="22">
                  <c:v>-10</c:v>
                </c:pt>
                <c:pt idx="23">
                  <c:v>-9</c:v>
                </c:pt>
                <c:pt idx="24">
                  <c:v>-8</c:v>
                </c:pt>
                <c:pt idx="25">
                  <c:v>-7</c:v>
                </c:pt>
                <c:pt idx="26">
                  <c:v>-6</c:v>
                </c:pt>
                <c:pt idx="27">
                  <c:v>-5</c:v>
                </c:pt>
                <c:pt idx="28">
                  <c:v>-4</c:v>
                </c:pt>
                <c:pt idx="29">
                  <c:v>-3</c:v>
                </c:pt>
                <c:pt idx="30">
                  <c:v>-2</c:v>
                </c:pt>
                <c:pt idx="31">
                  <c:v>-1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5</c:v>
                </c:pt>
                <c:pt idx="38">
                  <c:v>6</c:v>
                </c:pt>
                <c:pt idx="39">
                  <c:v>7</c:v>
                </c:pt>
                <c:pt idx="40">
                  <c:v>8</c:v>
                </c:pt>
                <c:pt idx="41">
                  <c:v>9</c:v>
                </c:pt>
                <c:pt idx="42">
                  <c:v>10</c:v>
                </c:pt>
                <c:pt idx="43">
                  <c:v>11</c:v>
                </c:pt>
                <c:pt idx="44">
                  <c:v>12</c:v>
                </c:pt>
                <c:pt idx="45">
                  <c:v>13</c:v>
                </c:pt>
                <c:pt idx="46">
                  <c:v>14</c:v>
                </c:pt>
                <c:pt idx="47">
                  <c:v>15</c:v>
                </c:pt>
                <c:pt idx="48">
                  <c:v>16</c:v>
                </c:pt>
                <c:pt idx="49">
                  <c:v>17</c:v>
                </c:pt>
                <c:pt idx="50">
                  <c:v>18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22</c:v>
                </c:pt>
                <c:pt idx="55">
                  <c:v>23</c:v>
                </c:pt>
                <c:pt idx="56">
                  <c:v>24</c:v>
                </c:pt>
                <c:pt idx="57">
                  <c:v>25</c:v>
                </c:pt>
                <c:pt idx="58">
                  <c:v>26</c:v>
                </c:pt>
                <c:pt idx="59">
                  <c:v>27</c:v>
                </c:pt>
                <c:pt idx="60">
                  <c:v>28</c:v>
                </c:pt>
                <c:pt idx="61">
                  <c:v>29</c:v>
                </c:pt>
                <c:pt idx="62">
                  <c:v>30</c:v>
                </c:pt>
                <c:pt idx="63">
                  <c:v>31</c:v>
                </c:pt>
                <c:pt idx="64">
                  <c:v>32</c:v>
                </c:pt>
              </c:numCache>
            </c:numRef>
          </c:xVal>
          <c:yVal>
            <c:numRef>
              <c:f>Sheet1!$H$2:$H$66</c:f>
              <c:numCache>
                <c:formatCode>General</c:formatCode>
                <c:ptCount val="65"/>
                <c:pt idx="21">
                  <c:v>-867300.75292989612</c:v>
                </c:pt>
                <c:pt idx="22">
                  <c:v>-1053666.549019238</c:v>
                </c:pt>
                <c:pt idx="23">
                  <c:v>-1025032.3101609964</c:v>
                </c:pt>
                <c:pt idx="24">
                  <c:v>-1143971.6839572899</c:v>
                </c:pt>
                <c:pt idx="25">
                  <c:v>-989667.82755262218</c:v>
                </c:pt>
                <c:pt idx="26">
                  <c:v>-951592.17495235987</c:v>
                </c:pt>
                <c:pt idx="27">
                  <c:v>-958852.85826131701</c:v>
                </c:pt>
                <c:pt idx="28">
                  <c:v>-706556.65008831583</c:v>
                </c:pt>
                <c:pt idx="29">
                  <c:v>-497817.86091651488</c:v>
                </c:pt>
                <c:pt idx="30">
                  <c:v>-563283.00195568986</c:v>
                </c:pt>
                <c:pt idx="31">
                  <c:v>-24639.116796819493</c:v>
                </c:pt>
                <c:pt idx="32">
                  <c:v>-91537.23883993458</c:v>
                </c:pt>
                <c:pt idx="33">
                  <c:v>166645.65995831415</c:v>
                </c:pt>
                <c:pt idx="34">
                  <c:v>466773.03823432606</c:v>
                </c:pt>
                <c:pt idx="35">
                  <c:v>607353.83559524361</c:v>
                </c:pt>
                <c:pt idx="36">
                  <c:v>611222.3855689466</c:v>
                </c:pt>
                <c:pt idx="37">
                  <c:v>975987.3137212405</c:v>
                </c:pt>
                <c:pt idx="38">
                  <c:v>968123.9037419036</c:v>
                </c:pt>
                <c:pt idx="39">
                  <c:v>1021825.0824944209</c:v>
                </c:pt>
                <c:pt idx="40">
                  <c:v>1076646.6584686562</c:v>
                </c:pt>
                <c:pt idx="41">
                  <c:v>1100840.7506115781</c:v>
                </c:pt>
                <c:pt idx="42">
                  <c:v>952635.74453815958</c:v>
                </c:pt>
                <c:pt idx="43">
                  <c:v>895728.68036319455</c:v>
                </c:pt>
                <c:pt idx="44">
                  <c:v>800594.73168378277</c:v>
                </c:pt>
                <c:pt idx="45">
                  <c:v>428507.86916364543</c:v>
                </c:pt>
                <c:pt idx="46">
                  <c:v>361936.24378759204</c:v>
                </c:pt>
                <c:pt idx="47">
                  <c:v>-9163.1460094111972</c:v>
                </c:pt>
                <c:pt idx="48">
                  <c:v>-351367.79827033263</c:v>
                </c:pt>
                <c:pt idx="49">
                  <c:v>-668199.45205944497</c:v>
                </c:pt>
                <c:pt idx="50">
                  <c:v>-955687.67879475281</c:v>
                </c:pt>
                <c:pt idx="51">
                  <c:v>-1455240.4450376332</c:v>
                </c:pt>
                <c:pt idx="52">
                  <c:v>-1775924.5493312571</c:v>
                </c:pt>
                <c:pt idx="53">
                  <c:v>-2014291.1031126734</c:v>
                </c:pt>
                <c:pt idx="54">
                  <c:v>-2383912.6520670541</c:v>
                </c:pt>
                <c:pt idx="55">
                  <c:v>-2606702.6127419872</c:v>
                </c:pt>
                <c:pt idx="56">
                  <c:v>-2792755.4172767429</c:v>
                </c:pt>
                <c:pt idx="57">
                  <c:v>-2605394.1558523048</c:v>
                </c:pt>
                <c:pt idx="58">
                  <c:v>-2776735.9818565212</c:v>
                </c:pt>
                <c:pt idx="59">
                  <c:v>-2242190.5059423633</c:v>
                </c:pt>
                <c:pt idx="60">
                  <c:v>-1781987.6665610448</c:v>
                </c:pt>
                <c:pt idx="61">
                  <c:v>-1187830.0265059806</c:v>
                </c:pt>
                <c:pt idx="62">
                  <c:v>146890.68446222506</c:v>
                </c:pt>
                <c:pt idx="63">
                  <c:v>1265889.9901328776</c:v>
                </c:pt>
                <c:pt idx="64">
                  <c:v>3310206.6088961447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886272"/>
        <c:axId val="150892544"/>
      </c:scatterChart>
      <c:valAx>
        <c:axId val="1508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92544"/>
        <c:crosses val="autoZero"/>
        <c:crossBetween val="midCat"/>
      </c:valAx>
      <c:valAx>
        <c:axId val="1508925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8627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233243967828417"/>
          <c:y val="6.1765686934224601E-2"/>
          <c:w val="0.17694369973190349"/>
          <c:h val="0.891753097823432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900AA-60A0-434C-B2AC-3DE2CD9F1C8B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5E899-21ED-4714-9B6A-543B87AEC61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51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C3A9B-C1AC-4842-A63E-F960C75EF600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36C4B-CE10-4228-B581-F29B700AD50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2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Presentation look and feel adapted from the</a:t>
            </a:r>
            <a:r>
              <a:rPr lang="en-CA" baseline="0" dirty="0" smtClean="0"/>
              <a:t> “Brain”</a:t>
            </a:r>
            <a:r>
              <a:rPr lang="en-CA" dirty="0" smtClean="0"/>
              <a:t> Microsoft Office Online template.</a:t>
            </a:r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This is about several</a:t>
            </a:r>
            <a:r>
              <a:rPr lang="en-CA" baseline="0" dirty="0" smtClean="0"/>
              <a:t> kinds of unity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If you are not interested in unity, then this talk may be superfluous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If you are so interested, then I have good and bad news</a:t>
            </a:r>
          </a:p>
          <a:p>
            <a:pPr lvl="1">
              <a:buFont typeface="Arial" pitchFamily="34" charset="0"/>
              <a:buChar char="•"/>
            </a:pPr>
            <a:r>
              <a:rPr lang="en-CA" baseline="0" dirty="0" smtClean="0"/>
              <a:t>The bad news is that I paint an extremely depressing picture of today, and the near future</a:t>
            </a:r>
          </a:p>
          <a:p>
            <a:pPr lvl="1">
              <a:buFont typeface="Arial" pitchFamily="34" charset="0"/>
              <a:buChar char="•"/>
            </a:pPr>
            <a:r>
              <a:rPr lang="en-CA" baseline="0" dirty="0" smtClean="0"/>
              <a:t>The good news is that “I have a plan”, and it does require philosophy and cognition to work more effectively together</a:t>
            </a:r>
          </a:p>
          <a:p>
            <a:pPr lvl="0">
              <a:buFont typeface="Arial" pitchFamily="34" charset="0"/>
              <a:buChar char="•"/>
            </a:pPr>
            <a:r>
              <a:rPr lang="en-CA" baseline="0" dirty="0" smtClean="0"/>
              <a:t>And, of course, I could be completely bonkers like all other scare mongers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36C4B-CE10-4228-B581-F29B700AD50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34B8-BB71-4AA7-8255-B834DE3F9F24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2" name="Picture 7"/>
          <p:cNvPicPr>
            <a:picLocks noChangeAspect="1" noChangeArrowheads="1"/>
          </p:cNvPicPr>
          <p:nvPr userDrawn="1"/>
        </p:nvPicPr>
        <p:blipFill>
          <a:blip r:embed="rId2"/>
          <a:srcRect r="11476" b="4225"/>
          <a:stretch>
            <a:fillRect/>
          </a:stretch>
        </p:blipFill>
        <p:spPr bwMode="auto">
          <a:xfrm>
            <a:off x="4943007" y="-24"/>
            <a:ext cx="420099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dirty="0" smtClean="0"/>
              <a:t>Click to edit Master title style</a:t>
            </a:r>
            <a:endParaRPr kumimoji="0"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7033-9343-49DD-9383-C508ADDFB64F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522" r="13043"/>
          <a:stretch>
            <a:fillRect/>
          </a:stretch>
        </p:blipFill>
        <p:spPr bwMode="auto">
          <a:xfrm rot="5400000" flipH="1">
            <a:off x="329495" y="-329550"/>
            <a:ext cx="3124200" cy="37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D7F3-C9E3-405C-BFC2-8351A2CE6FF6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3"/>
          <a:srcRect b="4225"/>
          <a:stretch>
            <a:fillRect/>
          </a:stretch>
        </p:blipFill>
        <p:spPr bwMode="auto">
          <a:xfrm rot="5400000">
            <a:off x="7734332" y="5162572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dirty="0" smtClean="0"/>
              <a:t>Click to edit Master title style</a:t>
            </a:r>
            <a:endParaRPr kumimoji="0"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14353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CA" dirty="0" smtClean="0"/>
              <a:t>Click to edit Master text styles</a:t>
            </a:r>
          </a:p>
          <a:p>
            <a:pPr lvl="1" eaLnBrk="1" latinLnBrk="0" hangingPunct="1"/>
            <a:r>
              <a:rPr lang="en-CA" dirty="0" smtClean="0"/>
              <a:t>Second level</a:t>
            </a:r>
          </a:p>
          <a:p>
            <a:pPr lvl="2" eaLnBrk="1" latinLnBrk="0" hangingPunct="1"/>
            <a:r>
              <a:rPr lang="en-CA" dirty="0" smtClean="0"/>
              <a:t>Third level</a:t>
            </a:r>
          </a:p>
          <a:p>
            <a:pPr lvl="3" eaLnBrk="1" latinLnBrk="0" hangingPunct="1"/>
            <a:r>
              <a:rPr lang="en-CA" dirty="0" smtClean="0"/>
              <a:t>Fourth level</a:t>
            </a:r>
          </a:p>
          <a:p>
            <a:pPr lvl="4" eaLnBrk="1" latinLnBrk="0" hangingPunct="1"/>
            <a:r>
              <a:rPr lang="en-CA" dirty="0" smtClean="0"/>
              <a:t>Fifth level</a:t>
            </a:r>
            <a:endParaRPr kumimoji="0"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2301-CD08-4870-9321-1572631991A0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4CBE-0673-41FA-A513-236C9A9F0AAB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732B-8CCC-4EA1-B24B-C207EA0D1D42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12B-E6D9-4B8F-A0A9-3A7A498ED978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522" r="13043"/>
          <a:stretch>
            <a:fillRect/>
          </a:stretch>
        </p:blipFill>
        <p:spPr bwMode="auto">
          <a:xfrm flipH="1">
            <a:off x="-32" y="3074770"/>
            <a:ext cx="3124200" cy="37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709B-140B-4241-98E7-1A568A82124D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440A-7192-420F-8A50-F7AF8E27DC37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David Pierre Leibovitz (Carleton University)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Click icon to add picture</a:t>
            </a:r>
            <a:endParaRPr kumimoji="0"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4217EF-5939-4F13-B2ED-68557ACB717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CA" smtClean="0"/>
              <a:t>David Pierre Leibovitz (Carleton University)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73C60-F9AA-4A8A-BC01-C492CA78BA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522" r="13043"/>
          <a:stretch>
            <a:fillRect/>
          </a:stretch>
        </p:blipFill>
        <p:spPr bwMode="auto">
          <a:xfrm flipH="1">
            <a:off x="-32" y="3074770"/>
            <a:ext cx="3124200" cy="37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dirty="0" smtClean="0"/>
              <a:t>Click to edit Master text styles</a:t>
            </a:r>
          </a:p>
          <a:p>
            <a:pPr lvl="1" eaLnBrk="1" latinLnBrk="0" hangingPunct="1"/>
            <a:r>
              <a:rPr kumimoji="0" lang="en-CA" dirty="0" smtClean="0"/>
              <a:t>Second level</a:t>
            </a:r>
          </a:p>
          <a:p>
            <a:pPr lvl="2" eaLnBrk="1" latinLnBrk="0" hangingPunct="1"/>
            <a:r>
              <a:rPr kumimoji="0" lang="en-CA" dirty="0" smtClean="0"/>
              <a:t>Third level</a:t>
            </a:r>
          </a:p>
          <a:p>
            <a:pPr lvl="3" eaLnBrk="1" latinLnBrk="0" hangingPunct="1"/>
            <a:r>
              <a:rPr kumimoji="0" lang="en-CA" dirty="0" smtClean="0"/>
              <a:t>Fourth level</a:t>
            </a:r>
          </a:p>
          <a:p>
            <a:pPr lvl="4" eaLnBrk="1" latinLnBrk="0" hangingPunct="1"/>
            <a:r>
              <a:rPr kumimoji="0" lang="en-CA" dirty="0" smtClean="0"/>
              <a:t>Fifth level</a:t>
            </a:r>
            <a:endParaRPr kumimoji="0"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715C09-21B0-4A39-B921-74DC0767489C}" type="datetime1">
              <a:rPr lang="en-CA" smtClean="0"/>
              <a:pPr/>
              <a:t>09-Mar-2011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6476999"/>
            <a:ext cx="3860230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CA" dirty="0" smtClean="0"/>
              <a:t>David Pierre Leibovitz (Carleton University)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0826" y="6476999"/>
            <a:ext cx="243743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CA" dirty="0" smtClean="0"/>
              <a:t>Changeons </a:t>
            </a:r>
            <a:fld id="{B7C73C60-F9AA-4A8A-BC01-C492CA78BAD0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14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wton_polynomial" TargetMode="External"/><Relationship Id="rId2" Type="http://schemas.openxmlformats.org/officeDocument/2006/relationships/hyperlink" Target="http://en.wikipedia.org/wiki/Taylor_seri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en.wikipedia.org/wiki/Difference_engi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Difference_engi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en.wikipedia.org/wiki/Efferent_ner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near_dynamical_system" TargetMode="External"/><Relationship Id="rId13" Type="http://schemas.openxmlformats.org/officeDocument/2006/relationships/hyperlink" Target="http://en.wikipedia.org/wiki/Latent_variable" TargetMode="External"/><Relationship Id="rId3" Type="http://schemas.openxmlformats.org/officeDocument/2006/relationships/hyperlink" Target="http://en.wikipedia.org/wiki/Noise" TargetMode="External"/><Relationship Id="rId7" Type="http://schemas.openxmlformats.org/officeDocument/2006/relationships/hyperlink" Target="http://en.wikipedia.org/wiki/Phase-locked_loop" TargetMode="External"/><Relationship Id="rId12" Type="http://schemas.openxmlformats.org/officeDocument/2006/relationships/hyperlink" Target="http://en.wikipedia.org/wiki/Hidden_Markov_model" TargetMode="External"/><Relationship Id="rId2" Type="http://schemas.openxmlformats.org/officeDocument/2006/relationships/hyperlink" Target="http://en.wikipedia.org/wiki/Kalman_fil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ata_fusion" TargetMode="External"/><Relationship Id="rId11" Type="http://schemas.openxmlformats.org/officeDocument/2006/relationships/hyperlink" Target="http://en.wikipedia.org/wiki/Bayesian_network" TargetMode="External"/><Relationship Id="rId5" Type="http://schemas.openxmlformats.org/officeDocument/2006/relationships/hyperlink" Target="http://en.wikipedia.org/wiki/Sensor_fusion" TargetMode="External"/><Relationship Id="rId15" Type="http://schemas.openxmlformats.org/officeDocument/2006/relationships/hyperlink" Target="http://en.wikipedia.org/wiki/Recursive_filter" TargetMode="External"/><Relationship Id="rId10" Type="http://schemas.openxmlformats.org/officeDocument/2006/relationships/hyperlink" Target="http://en.wikipedia.org/wiki/Covariance" TargetMode="External"/><Relationship Id="rId4" Type="http://schemas.openxmlformats.org/officeDocument/2006/relationships/hyperlink" Target="http://en.wikipedia.org/wiki/Discrete_time" TargetMode="External"/><Relationship Id="rId9" Type="http://schemas.openxmlformats.org/officeDocument/2006/relationships/hyperlink" Target="http://en.wikipedia.org/wiki/Weighted_mean" TargetMode="External"/><Relationship Id="rId14" Type="http://schemas.openxmlformats.org/officeDocument/2006/relationships/hyperlink" Target="http://en.wikipedia.org/wiki/Gaussian_distribu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Changeons &amp; Predictons</a:t>
            </a:r>
            <a:br>
              <a:rPr lang="en-CA" dirty="0" smtClean="0"/>
            </a:br>
            <a:r>
              <a:rPr lang="en-CA" sz="2000" dirty="0" smtClean="0">
                <a:solidFill>
                  <a:srgbClr val="FF0000"/>
                </a:solidFill>
              </a:rPr>
              <a:t>(in progress...)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3A8-37A9-4499-8A21-8B8093112E9A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Cognition Requires Philosophy  </a:t>
            </a:r>
            <a:fld id="{B7C73C60-F9AA-4A8A-BC01-C492CA78BAD0}" type="slidenum">
              <a:rPr lang="en-CA" smtClean="0"/>
              <a:pPr/>
              <a:t>1</a:t>
            </a:fld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Taylor Series Expansion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 smtClean="0">
                    <a:hlinkClick r:id="rId2"/>
                  </a:rPr>
                  <a:t>Taylor Series</a:t>
                </a:r>
                <a:endParaRPr lang="en-CA" dirty="0"/>
              </a:p>
              <a:p>
                <a:pPr lvl="1"/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CA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CA" b="0" i="1" smtClean="0">
                            <a:latin typeface="Cambria Math"/>
                          </a:rPr>
                          <m:t>𝑛</m:t>
                        </m:r>
                        <m:r>
                          <a:rPr lang="en-CA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CA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CA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CA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i="1">
                                <a:latin typeface="Cambria Math"/>
                              </a:rPr>
                              <m:t>(</m:t>
                            </m:r>
                            <m:r>
                              <a:rPr lang="en-CA" i="1">
                                <a:latin typeface="Cambria Math"/>
                              </a:rPr>
                              <m:t>𝑎</m:t>
                            </m:r>
                            <m:r>
                              <a:rPr lang="en-CA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CA" i="1">
                                <a:latin typeface="Cambria Math"/>
                              </a:rPr>
                              <m:t>𝑛</m:t>
                            </m:r>
                            <m:r>
                              <a:rPr lang="en-CA" i="1">
                                <a:latin typeface="Cambria Math"/>
                              </a:rPr>
                              <m:t>!</m:t>
                            </m:r>
                          </m:den>
                        </m:f>
                      </m:e>
                    </m:nary>
                    <m:r>
                      <a:rPr lang="en-CA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(</m:t>
                        </m:r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</a:rPr>
                          <m:t>𝑎</m:t>
                        </m:r>
                        <m:r>
                          <a:rPr lang="en-CA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CA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CA" i="1" smtClean="0">
                        <a:latin typeface="Cambria Math"/>
                      </a:rPr>
                      <m:t>=1+</m:t>
                    </m:r>
                    <m:f>
                      <m:fPr>
                        <m:ctrlPr>
                          <a:rPr lang="en-C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CA" i="1" smtClean="0">
                            <a:latin typeface="Cambria Math"/>
                          </a:rPr>
                          <m:t>1!</m:t>
                        </m:r>
                      </m:den>
                    </m:f>
                    <m:r>
                      <a:rPr lang="en-CA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CA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CA" i="1" smtClean="0">
                            <a:latin typeface="Cambria Math"/>
                          </a:rPr>
                          <m:t>2!</m:t>
                        </m:r>
                      </m:den>
                    </m:f>
                    <m:r>
                      <a:rPr lang="en-CA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CA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CA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en-CA" i="1" smtClean="0">
                        <a:latin typeface="Cambria Math"/>
                      </a:rPr>
                      <m:t>+…,  −∞&lt;</m:t>
                    </m:r>
                    <m:r>
                      <a:rPr lang="en-CA" i="1" smtClean="0">
                        <a:latin typeface="Cambria Math"/>
                      </a:rPr>
                      <m:t>𝑥</m:t>
                    </m:r>
                    <m:r>
                      <a:rPr lang="en-CA" i="1" smtClean="0">
                        <a:latin typeface="Cambria Math"/>
                      </a:rPr>
                      <m:t>&lt;∞</m:t>
                    </m:r>
                  </m:oMath>
                </a14:m>
                <a:endParaRPr lang="en-CA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~</m:t>
                    </m:r>
                    <m:r>
                      <a:rPr lang="en-C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CA" i="1">
                            <a:latin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CA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CA" i="1">
                            <a:latin typeface="Cambria Math"/>
                          </a:rPr>
                        </m:ctrlPr>
                      </m:naryPr>
                      <m:sub>
                        <m:r>
                          <a:rPr lang="en-CA" b="0" i="1" smtClean="0">
                            <a:latin typeface="Cambria Math"/>
                          </a:rPr>
                          <m:t>𝑖</m:t>
                        </m:r>
                        <m:r>
                          <a:rPr lang="en-CA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CA" i="1">
                            <a:latin typeface="Cambria Math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CA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CA" dirty="0" smtClean="0"/>
              </a:p>
              <a:p>
                <a:r>
                  <a:rPr lang="en-CA" dirty="0" smtClean="0"/>
                  <a:t>Leads to </a:t>
                </a:r>
                <a:r>
                  <a:rPr lang="en-CA" dirty="0" smtClean="0">
                    <a:hlinkClick r:id="rId3"/>
                  </a:rPr>
                  <a:t>Newton’s Method</a:t>
                </a:r>
                <a:r>
                  <a:rPr lang="en-CA" dirty="0" smtClean="0"/>
                  <a:t> of Divided Differences</a:t>
                </a:r>
              </a:p>
              <a:p>
                <a:r>
                  <a:rPr lang="en-CA" dirty="0" smtClean="0">
                    <a:hlinkClick r:id="rId4"/>
                  </a:rPr>
                  <a:t>Babbage’s</a:t>
                </a:r>
                <a:r>
                  <a:rPr lang="en-CA" dirty="0"/>
                  <a:t> </a:t>
                </a:r>
                <a:r>
                  <a:rPr lang="en-CA" dirty="0" smtClean="0">
                    <a:hlinkClick r:id="rId4"/>
                  </a:rPr>
                  <a:t>Difference Engine</a:t>
                </a:r>
                <a:endParaRPr lang="en-CA" dirty="0" smtClean="0"/>
              </a:p>
              <a:p>
                <a:pPr lvl="1"/>
                <a:r>
                  <a:rPr lang="en-CA" dirty="0" smtClean="0"/>
                  <a:t>Errors accumulate beyond region x=a</a:t>
                </a:r>
              </a:p>
              <a:p>
                <a:pPr lvl="1"/>
                <a:r>
                  <a:rPr lang="en-CA" dirty="0" smtClean="0"/>
                  <a:t>My recurrence relation does not have this problem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t="-59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Changeons </a:t>
            </a:r>
            <a:fld id="{B7C73C60-F9AA-4A8A-BC01-C492CA78BAD0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88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Babbage’s Difference Engine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1520" y="1428736"/>
            <a:ext cx="1272480" cy="5143535"/>
          </a:xfrm>
        </p:spPr>
        <p:txBody>
          <a:bodyPr vert="vert"/>
          <a:lstStyle/>
          <a:p>
            <a:r>
              <a:rPr lang="en-CA" dirty="0" smtClean="0">
                <a:hlinkClick r:id="rId2"/>
              </a:rPr>
              <a:t>Babbage’s</a:t>
            </a:r>
            <a:endParaRPr lang="en-CA" dirty="0" smtClean="0"/>
          </a:p>
          <a:p>
            <a:r>
              <a:rPr lang="en-CA" dirty="0" smtClean="0">
                <a:hlinkClick r:id="rId2"/>
              </a:rPr>
              <a:t>Difference Engine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Changeons </a:t>
            </a:r>
            <a:fld id="{B7C73C60-F9AA-4A8A-BC01-C492CA78BAD0}" type="slidenum">
              <a:rPr lang="en-CA" smtClean="0"/>
              <a:pPr/>
              <a:t>3</a:t>
            </a:fld>
            <a:endParaRPr lang="en-CA" dirty="0"/>
          </a:p>
        </p:txBody>
      </p:sp>
      <p:pic>
        <p:nvPicPr>
          <p:cNvPr id="1026" name="Picture 2" descr="C:\Users\David\Documents\CogSci\Research\Emergic Networks Models\DifferenceEngine\Babbage_Difference_Engine @ Wikipe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7620000" cy="55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0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Spreadsheet Difference Engine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Changeons </a:t>
            </a:r>
            <a:fld id="{B7C73C60-F9AA-4A8A-BC01-C492CA78BAD0}" type="slidenum">
              <a:rPr lang="en-CA" smtClean="0"/>
              <a:pPr/>
              <a:t>4</a:t>
            </a:fld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27967"/>
              </p:ext>
            </p:extLst>
          </p:nvPr>
        </p:nvGraphicFramePr>
        <p:xfrm>
          <a:off x="35503" y="1556791"/>
          <a:ext cx="9108496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17"/>
                <a:gridCol w="432048"/>
                <a:gridCol w="648072"/>
                <a:gridCol w="792088"/>
                <a:gridCol w="576064"/>
                <a:gridCol w="576064"/>
                <a:gridCol w="576064"/>
                <a:gridCol w="576064"/>
                <a:gridCol w="731048"/>
                <a:gridCol w="569281"/>
                <a:gridCol w="569281"/>
                <a:gridCol w="569281"/>
                <a:gridCol w="569281"/>
                <a:gridCol w="569281"/>
                <a:gridCol w="569281"/>
                <a:gridCol w="569281"/>
              </a:tblGrid>
              <a:tr h="25414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t</a:t>
                      </a:r>
                      <a:endParaRPr lang="en-C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t+noise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f(t)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P1: B+D+F+H+J+L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P1: D+F+H+J+L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P1: F+H+J+L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P1: H+J+L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P1: J+L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-3170432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-1391776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 dirty="0">
                          <a:effectLst/>
                        </a:rPr>
                        <a:t>1778656</a:t>
                      </a:r>
                      <a:endParaRPr lang="en-C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1.102319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1391777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-386879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1053976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1053975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-337802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49077.43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1815632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761656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-292319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45482.96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-3594.47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2326969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511336.6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-250319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41999.54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-3483.42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111.0513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2626625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2626613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299656.6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299644.4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-211680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-211692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38639.35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38627.18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-3360.19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-3372.37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123.224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2750001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2750004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2749931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123375.9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123378.9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-176281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-176278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35399.35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35402.38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-3240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-3236.97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120.1918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2729376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2729376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2729394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-20624.6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-20625.3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-144001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-144001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32280.18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32279.54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-3119.16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-3119.81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120.8417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2594033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2594033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2594029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2593411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-135343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-135343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-114719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-114719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29281.86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29281.87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-2998.33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-2998.32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120.8356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2370368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2370376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2370376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2370532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-223665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-223658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-88321.5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-88314.3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26397.11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26404.37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-2884.75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-2877.49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113.5775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2082025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2082008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2082051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2082015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-288343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-288360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-64678.4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-64695.6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23643.11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23625.94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-2754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-2771.17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130.7442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1750001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1750023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1749920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1750073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-332024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-332002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-43680.9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-43658.6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20997.47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21019.85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-2645.64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-2623.26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108.367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1392777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1392756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1392890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1392936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1384533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-357224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-357245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-25200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-25220.7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18480.96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18460.2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-2516.51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-2537.27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129.1223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1026432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1026446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1026322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1025830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1028847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-366345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-366331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-9120.4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-9106.43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16079.59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16093.57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-2401.37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-2387.39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115.1441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664768.8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664760.5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664844.4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665661.7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664815.8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-361663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-361672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4681.233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4672.956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13801.64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13793.36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-2277.95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-2286.23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123.4209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319424.6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 dirty="0">
                          <a:effectLst/>
                        </a:rPr>
                        <a:t>319433.8</a:t>
                      </a:r>
                      <a:endParaRPr lang="en-C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319384.2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318515.4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320367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-345344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-345335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16319.11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16328.34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11637.88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11647.11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-2163.76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-2154.53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114.1914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0.115379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-12.2014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43.17551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652.1443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1493.435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-319424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-319437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25919.74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25907.43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9600.63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9588.313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-2037.25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-2049.57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126.5082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-285823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-285815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-285889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-286158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-292885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-285823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-285815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33601.34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33609.63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7681.592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7689.889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-1919.04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-1910.74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118.212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-532168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-532164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-532114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-531856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-521243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-246345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-246341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39478.15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39482.1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5876.812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5880.767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-1804.78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-1800.83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114.2571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-734831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-734849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-734825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-735340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-746243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-202663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-202681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43681.79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43664.44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4203.642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4186.288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-1673.17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-1690.52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131.6112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-891175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-891151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-891255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-890707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-882686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-156344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-156319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46319.08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46343.87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2637.288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2662.084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-1566.35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-1541.56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106.8155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-1000000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-1000023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-999874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-1000017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-1004367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-108824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-108847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47519.68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47496.83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1200.607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1177.75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-1436.68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-1459.54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129.6728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-1061424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-1061411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-1061548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-1061999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-1057791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-61423.9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-61411.2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47400.52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47413.28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-119.161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-106.401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-1319.77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-1307.01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116.9128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-1076768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-1076769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-1076693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-1075784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-1082896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-15344.3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-15345.4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46079.65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46078.51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-1320.87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-1322.02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-1201.71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-1202.86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118.0593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-1048431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-1048437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-1048444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-1049456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-1042307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28336.9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28330.87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43681.17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43675.13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-2398.49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-2404.52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-1077.62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-1083.65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124.0913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-979775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-979765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-979801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-979111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-980628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68655.72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68666.05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40318.82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40329.15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-3362.35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-3352.01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-963.859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-953.527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113.7589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-874999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-875013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-874951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-875142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-881583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104776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104762.1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36120.28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36106.37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-4198.54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-4212.45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-836.192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-850.1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127.6673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4715"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-739024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-739010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-739094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-739214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-727065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135975.7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135989.2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31199.73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31213.22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-4920.55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-4907.06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-722.014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>
                          <a:effectLst/>
                        </a:rPr>
                        <a:t>-708.524</a:t>
                      </a:r>
                      <a:endParaRPr lang="en-CA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000" u="none" strike="noStrike" dirty="0">
                          <a:effectLst/>
                        </a:rPr>
                        <a:t>114.178</a:t>
                      </a:r>
                      <a:endParaRPr lang="en-CA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710651"/>
              </p:ext>
            </p:extLst>
          </p:nvPr>
        </p:nvGraphicFramePr>
        <p:xfrm>
          <a:off x="4139951" y="4005064"/>
          <a:ext cx="5008079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Process Network Example</a:t>
            </a:r>
            <a:endParaRPr lang="en-CA" dirty="0"/>
          </a:p>
        </p:txBody>
      </p:sp>
      <p:sp>
        <p:nvSpPr>
          <p:cNvPr id="3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mtClean="0"/>
              <a:t>Automatically generates missing info</a:t>
            </a:r>
          </a:p>
          <a:p>
            <a:pPr lvl="1"/>
            <a:r>
              <a:rPr lang="en-CA" smtClean="0"/>
              <a:t>blink</a:t>
            </a:r>
          </a:p>
          <a:p>
            <a:pPr lvl="1"/>
            <a:r>
              <a:rPr lang="en-CA" smtClean="0"/>
              <a:t>Optical blind spot</a:t>
            </a:r>
          </a:p>
          <a:p>
            <a:r>
              <a:rPr lang="en-CA" smtClean="0"/>
              <a:t>Continuous Interaction </a:t>
            </a:r>
          </a:p>
          <a:p>
            <a:pPr lvl="1"/>
            <a:r>
              <a:rPr lang="en-CA" smtClean="0"/>
              <a:t>Bottom-up</a:t>
            </a:r>
          </a:p>
          <a:p>
            <a:pPr lvl="1"/>
            <a:r>
              <a:rPr lang="en-CA" smtClean="0"/>
              <a:t>Top-down</a:t>
            </a:r>
          </a:p>
          <a:p>
            <a:r>
              <a:rPr lang="en-CA" smtClean="0"/>
              <a:t>Incremental Learning of Dynamics</a:t>
            </a:r>
          </a:p>
          <a:p>
            <a:pPr lvl="1"/>
            <a:r>
              <a:rPr lang="en-CA" smtClean="0"/>
              <a:t>Not solution</a:t>
            </a:r>
          </a:p>
          <a:p>
            <a:pPr lvl="1"/>
            <a:r>
              <a:rPr lang="en-CA" smtClean="0"/>
              <a:t>No substance (weights)</a:t>
            </a:r>
          </a:p>
          <a:p>
            <a:pPr lvl="1"/>
            <a:r>
              <a:rPr lang="en-CA" smtClean="0"/>
              <a:t>Adaptive</a:t>
            </a:r>
          </a:p>
          <a:p>
            <a:r>
              <a:rPr lang="en-CA" smtClean="0"/>
              <a:t>Incremental Levels</a:t>
            </a:r>
          </a:p>
          <a:p>
            <a:pPr lvl="1"/>
            <a:r>
              <a:rPr lang="en-CA" smtClean="0"/>
              <a:t>Improve accuracy</a:t>
            </a:r>
          </a:p>
          <a:p>
            <a:r>
              <a:rPr lang="en-CA" smtClean="0"/>
              <a:t>No Delay</a:t>
            </a:r>
          </a:p>
          <a:p>
            <a:pPr lvl="1"/>
            <a:r>
              <a:rPr lang="en-CA" smtClean="0"/>
              <a:t>8 Spreadsheet Columns</a:t>
            </a:r>
          </a:p>
          <a:p>
            <a:r>
              <a:rPr lang="en-CA" smtClean="0"/>
              <a:t>Delay</a:t>
            </a:r>
          </a:p>
          <a:p>
            <a:pPr lvl="1"/>
            <a:r>
              <a:rPr lang="en-CA" smtClean="0"/>
              <a:t>Need Network</a:t>
            </a:r>
          </a:p>
          <a:p>
            <a:pPr lvl="1"/>
            <a:r>
              <a:rPr lang="en-CA" smtClean="0"/>
              <a:t>+</a:t>
            </a:r>
            <a:r>
              <a:rPr lang="en-CA" smtClean="0">
                <a:hlinkClick r:id="rId2"/>
              </a:rPr>
              <a:t>Efferents</a:t>
            </a:r>
            <a:endParaRPr lang="en-CA" smtClean="0"/>
          </a:p>
          <a:p>
            <a:r>
              <a:rPr lang="en-CA" smtClean="0"/>
              <a:t>Far Predictors</a:t>
            </a:r>
          </a:p>
          <a:p>
            <a:pPr lvl="1"/>
            <a:r>
              <a:rPr lang="en-CA" smtClean="0"/>
              <a:t>Not needed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Cognition Requires Philosophy  </a:t>
            </a:r>
            <a:fld id="{B7C73C60-F9AA-4A8A-BC01-C492CA78BAD0}" type="slidenum">
              <a:rPr lang="en-CA" smtClean="0"/>
              <a:pPr/>
              <a:t>5</a:t>
            </a:fld>
            <a:endParaRPr lang="en-CA" dirty="0"/>
          </a:p>
        </p:txBody>
      </p:sp>
      <p:grpSp>
        <p:nvGrpSpPr>
          <p:cNvPr id="133228" name="Group 108"/>
          <p:cNvGrpSpPr>
            <a:grpSpLocks/>
          </p:cNvGrpSpPr>
          <p:nvPr/>
        </p:nvGrpSpPr>
        <p:grpSpPr bwMode="auto">
          <a:xfrm>
            <a:off x="5300686" y="4067163"/>
            <a:ext cx="1257300" cy="344488"/>
            <a:chOff x="2536" y="6317"/>
            <a:chExt cx="1980" cy="544"/>
          </a:xfrm>
        </p:grpSpPr>
        <p:sp>
          <p:nvSpPr>
            <p:cNvPr id="133229" name="Text Box 109"/>
            <p:cNvSpPr txBox="1">
              <a:spLocks noChangeArrowheads="1"/>
            </p:cNvSpPr>
            <p:nvPr/>
          </p:nvSpPr>
          <p:spPr bwMode="auto">
            <a:xfrm>
              <a:off x="2898" y="6497"/>
              <a:ext cx="17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0" name="Text Box 110"/>
            <p:cNvSpPr txBox="1">
              <a:spLocks noChangeArrowheads="1"/>
            </p:cNvSpPr>
            <p:nvPr/>
          </p:nvSpPr>
          <p:spPr bwMode="auto">
            <a:xfrm>
              <a:off x="3438" y="6497"/>
              <a:ext cx="4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1" name="Text Box 111"/>
            <p:cNvSpPr txBox="1">
              <a:spLocks noChangeArrowheads="1"/>
            </p:cNvSpPr>
            <p:nvPr/>
          </p:nvSpPr>
          <p:spPr bwMode="auto">
            <a:xfrm>
              <a:off x="3978" y="6497"/>
              <a:ext cx="21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2" name="Text Box 112"/>
            <p:cNvSpPr txBox="1">
              <a:spLocks noChangeArrowheads="1"/>
            </p:cNvSpPr>
            <p:nvPr/>
          </p:nvSpPr>
          <p:spPr bwMode="auto">
            <a:xfrm>
              <a:off x="3456" y="6677"/>
              <a:ext cx="39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vNow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3" name="Text Box 113"/>
            <p:cNvSpPr txBox="1">
              <a:spLocks noChangeArrowheads="1"/>
            </p:cNvSpPr>
            <p:nvPr/>
          </p:nvSpPr>
          <p:spPr bwMode="auto">
            <a:xfrm>
              <a:off x="4016" y="6677"/>
              <a:ext cx="32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vNxt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4" name="Text Box 114"/>
            <p:cNvSpPr txBox="1">
              <a:spLocks noChangeArrowheads="1"/>
            </p:cNvSpPr>
            <p:nvPr/>
          </p:nvSpPr>
          <p:spPr bwMode="auto">
            <a:xfrm>
              <a:off x="3204" y="6317"/>
              <a:ext cx="39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dNow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5" name="Text Box 115"/>
            <p:cNvSpPr txBox="1">
              <a:spLocks noChangeArrowheads="1"/>
            </p:cNvSpPr>
            <p:nvPr/>
          </p:nvSpPr>
          <p:spPr bwMode="auto">
            <a:xfrm>
              <a:off x="3796" y="6317"/>
              <a:ext cx="28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dErr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6" name="Text Box 116"/>
            <p:cNvSpPr txBox="1">
              <a:spLocks noChangeArrowheads="1"/>
            </p:cNvSpPr>
            <p:nvPr/>
          </p:nvSpPr>
          <p:spPr bwMode="auto">
            <a:xfrm>
              <a:off x="2716" y="6317"/>
              <a:ext cx="3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dPrv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3237" name="Group 117"/>
            <p:cNvGrpSpPr>
              <a:grpSpLocks/>
            </p:cNvGrpSpPr>
            <p:nvPr/>
          </p:nvGrpSpPr>
          <p:grpSpPr bwMode="auto">
            <a:xfrm>
              <a:off x="2536" y="6317"/>
              <a:ext cx="660" cy="181"/>
              <a:chOff x="2536" y="6317"/>
              <a:chExt cx="660" cy="181"/>
            </a:xfrm>
          </p:grpSpPr>
          <p:cxnSp>
            <p:nvCxnSpPr>
              <p:cNvPr id="133238" name="AutoShape 118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39" name="AutoShape 119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40" name="AutoShape 120"/>
              <p:cNvCxnSpPr>
                <a:cxnSpLocks noChangeShapeType="1"/>
              </p:cNvCxnSpPr>
              <p:nvPr/>
            </p:nvCxnSpPr>
            <p:spPr bwMode="auto">
              <a:xfrm>
                <a:off x="2656" y="649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41" name="AutoShape 121"/>
              <p:cNvCxnSpPr>
                <a:cxnSpLocks noChangeShapeType="1"/>
              </p:cNvCxnSpPr>
              <p:nvPr/>
            </p:nvCxnSpPr>
            <p:spPr bwMode="auto">
              <a:xfrm>
                <a:off x="307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3242" name="Group 122"/>
            <p:cNvGrpSpPr>
              <a:grpSpLocks/>
            </p:cNvGrpSpPr>
            <p:nvPr/>
          </p:nvGrpSpPr>
          <p:grpSpPr bwMode="auto">
            <a:xfrm>
              <a:off x="3076" y="6317"/>
              <a:ext cx="660" cy="181"/>
              <a:chOff x="2536" y="6317"/>
              <a:chExt cx="660" cy="181"/>
            </a:xfrm>
          </p:grpSpPr>
          <p:cxnSp>
            <p:nvCxnSpPr>
              <p:cNvPr id="133243" name="AutoShape 123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44" name="AutoShape 124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45" name="AutoShape 125"/>
              <p:cNvCxnSpPr>
                <a:cxnSpLocks noChangeShapeType="1"/>
              </p:cNvCxnSpPr>
              <p:nvPr/>
            </p:nvCxnSpPr>
            <p:spPr bwMode="auto">
              <a:xfrm>
                <a:off x="2656" y="649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46" name="AutoShape 126"/>
              <p:cNvCxnSpPr>
                <a:cxnSpLocks noChangeShapeType="1"/>
              </p:cNvCxnSpPr>
              <p:nvPr/>
            </p:nvCxnSpPr>
            <p:spPr bwMode="auto">
              <a:xfrm>
                <a:off x="307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3247" name="Group 127"/>
            <p:cNvGrpSpPr>
              <a:grpSpLocks/>
            </p:cNvGrpSpPr>
            <p:nvPr/>
          </p:nvGrpSpPr>
          <p:grpSpPr bwMode="auto">
            <a:xfrm>
              <a:off x="3616" y="6317"/>
              <a:ext cx="660" cy="181"/>
              <a:chOff x="2536" y="6317"/>
              <a:chExt cx="660" cy="181"/>
            </a:xfrm>
          </p:grpSpPr>
          <p:cxnSp>
            <p:nvCxnSpPr>
              <p:cNvPr id="133248" name="AutoShape 128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49" name="AutoShape 129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50" name="AutoShape 130"/>
              <p:cNvCxnSpPr>
                <a:cxnSpLocks noChangeShapeType="1"/>
              </p:cNvCxnSpPr>
              <p:nvPr/>
            </p:nvCxnSpPr>
            <p:spPr bwMode="auto">
              <a:xfrm>
                <a:off x="2656" y="649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51" name="AutoShape 131"/>
              <p:cNvCxnSpPr>
                <a:cxnSpLocks noChangeShapeType="1"/>
              </p:cNvCxnSpPr>
              <p:nvPr/>
            </p:nvCxnSpPr>
            <p:spPr bwMode="auto">
              <a:xfrm>
                <a:off x="307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33252" name="Text Box 132"/>
            <p:cNvSpPr txBox="1">
              <a:spLocks noChangeArrowheads="1"/>
            </p:cNvSpPr>
            <p:nvPr/>
          </p:nvSpPr>
          <p:spPr bwMode="auto">
            <a:xfrm>
              <a:off x="2956" y="6677"/>
              <a:ext cx="3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vPrv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3253" name="Group 133"/>
            <p:cNvGrpSpPr>
              <a:grpSpLocks/>
            </p:cNvGrpSpPr>
            <p:nvPr/>
          </p:nvGrpSpPr>
          <p:grpSpPr bwMode="auto">
            <a:xfrm>
              <a:off x="2776" y="6677"/>
              <a:ext cx="660" cy="181"/>
              <a:chOff x="2536" y="6317"/>
              <a:chExt cx="660" cy="181"/>
            </a:xfrm>
          </p:grpSpPr>
          <p:cxnSp>
            <p:nvCxnSpPr>
              <p:cNvPr id="133254" name="AutoShape 134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55" name="AutoShape 135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56" name="AutoShape 136"/>
              <p:cNvCxnSpPr>
                <a:cxnSpLocks noChangeShapeType="1"/>
              </p:cNvCxnSpPr>
              <p:nvPr/>
            </p:nvCxnSpPr>
            <p:spPr bwMode="auto">
              <a:xfrm>
                <a:off x="2656" y="649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57" name="AutoShape 137"/>
              <p:cNvCxnSpPr>
                <a:cxnSpLocks noChangeShapeType="1"/>
              </p:cNvCxnSpPr>
              <p:nvPr/>
            </p:nvCxnSpPr>
            <p:spPr bwMode="auto">
              <a:xfrm>
                <a:off x="307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3258" name="Group 138"/>
            <p:cNvGrpSpPr>
              <a:grpSpLocks/>
            </p:cNvGrpSpPr>
            <p:nvPr/>
          </p:nvGrpSpPr>
          <p:grpSpPr bwMode="auto">
            <a:xfrm>
              <a:off x="3316" y="6677"/>
              <a:ext cx="660" cy="181"/>
              <a:chOff x="2536" y="6317"/>
              <a:chExt cx="660" cy="181"/>
            </a:xfrm>
          </p:grpSpPr>
          <p:cxnSp>
            <p:nvCxnSpPr>
              <p:cNvPr id="133259" name="AutoShape 139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60" name="AutoShape 140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61" name="AutoShape 141"/>
              <p:cNvCxnSpPr>
                <a:cxnSpLocks noChangeShapeType="1"/>
              </p:cNvCxnSpPr>
              <p:nvPr/>
            </p:nvCxnSpPr>
            <p:spPr bwMode="auto">
              <a:xfrm>
                <a:off x="2656" y="649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62" name="AutoShape 142"/>
              <p:cNvCxnSpPr>
                <a:cxnSpLocks noChangeShapeType="1"/>
              </p:cNvCxnSpPr>
              <p:nvPr/>
            </p:nvCxnSpPr>
            <p:spPr bwMode="auto">
              <a:xfrm>
                <a:off x="307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3263" name="Group 143"/>
            <p:cNvGrpSpPr>
              <a:grpSpLocks/>
            </p:cNvGrpSpPr>
            <p:nvPr/>
          </p:nvGrpSpPr>
          <p:grpSpPr bwMode="auto">
            <a:xfrm>
              <a:off x="3856" y="6677"/>
              <a:ext cx="660" cy="181"/>
              <a:chOff x="2536" y="6317"/>
              <a:chExt cx="660" cy="181"/>
            </a:xfrm>
          </p:grpSpPr>
          <p:cxnSp>
            <p:nvCxnSpPr>
              <p:cNvPr id="133264" name="AutoShape 144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65" name="AutoShape 145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66" name="AutoShape 146"/>
              <p:cNvCxnSpPr>
                <a:cxnSpLocks noChangeShapeType="1"/>
              </p:cNvCxnSpPr>
              <p:nvPr/>
            </p:nvCxnSpPr>
            <p:spPr bwMode="auto">
              <a:xfrm>
                <a:off x="2656" y="6497"/>
                <a:ext cx="540" cy="1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67" name="AutoShape 147"/>
              <p:cNvCxnSpPr>
                <a:cxnSpLocks noChangeShapeType="1"/>
              </p:cNvCxnSpPr>
              <p:nvPr/>
            </p:nvCxnSpPr>
            <p:spPr bwMode="auto">
              <a:xfrm>
                <a:off x="3076" y="6317"/>
                <a:ext cx="120" cy="18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33268" name="AutoShape 148"/>
            <p:cNvCxnSpPr>
              <a:cxnSpLocks noChangeShapeType="1"/>
            </p:cNvCxnSpPr>
            <p:nvPr/>
          </p:nvCxnSpPr>
          <p:spPr bwMode="auto">
            <a:xfrm>
              <a:off x="2536" y="6317"/>
              <a:ext cx="360" cy="54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269" name="AutoShape 149"/>
            <p:cNvCxnSpPr>
              <a:cxnSpLocks noChangeShapeType="1"/>
            </p:cNvCxnSpPr>
            <p:nvPr/>
          </p:nvCxnSpPr>
          <p:spPr bwMode="auto">
            <a:xfrm>
              <a:off x="4156" y="6317"/>
              <a:ext cx="360" cy="54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133330" name="AutoShape 210"/>
          <p:cNvCxnSpPr>
            <a:cxnSpLocks noChangeShapeType="1"/>
          </p:cNvCxnSpPr>
          <p:nvPr/>
        </p:nvCxnSpPr>
        <p:spPr bwMode="auto">
          <a:xfrm flipH="1" flipV="1">
            <a:off x="5948386" y="4416413"/>
            <a:ext cx="230188" cy="341313"/>
          </a:xfrm>
          <a:prstGeom prst="straightConnector1">
            <a:avLst/>
          </a:prstGeom>
          <a:noFill/>
          <a:ln w="25400">
            <a:solidFill>
              <a:srgbClr val="00B050"/>
            </a:solidFill>
            <a:round/>
            <a:headEnd/>
            <a:tailEnd type="stealth" w="med" len="med"/>
          </a:ln>
        </p:spPr>
      </p:cxnSp>
      <p:cxnSp>
        <p:nvCxnSpPr>
          <p:cNvPr id="133331" name="AutoShape 211"/>
          <p:cNvCxnSpPr>
            <a:cxnSpLocks noChangeShapeType="1"/>
          </p:cNvCxnSpPr>
          <p:nvPr/>
        </p:nvCxnSpPr>
        <p:spPr bwMode="auto">
          <a:xfrm>
            <a:off x="2571736" y="4714884"/>
            <a:ext cx="3606838" cy="41254"/>
          </a:xfrm>
          <a:prstGeom prst="straightConnector1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</p:spPr>
      </p:cxnSp>
      <p:sp>
        <p:nvSpPr>
          <p:cNvPr id="133393" name="Text Box 273"/>
          <p:cNvSpPr txBox="1">
            <a:spLocks noChangeArrowheads="1"/>
          </p:cNvSpPr>
          <p:nvPr/>
        </p:nvSpPr>
        <p:spPr bwMode="auto">
          <a:xfrm>
            <a:off x="2954361" y="3609963"/>
            <a:ext cx="887413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Detectons/Changeons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94" name="Text Box 274"/>
          <p:cNvSpPr txBox="1">
            <a:spLocks noChangeArrowheads="1"/>
          </p:cNvSpPr>
          <p:nvPr/>
        </p:nvSpPr>
        <p:spPr bwMode="auto">
          <a:xfrm>
            <a:off x="5634061" y="4918063"/>
            <a:ext cx="430213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Predictons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95" name="AutoShape 275"/>
          <p:cNvSpPr>
            <a:spLocks/>
          </p:cNvSpPr>
          <p:nvPr/>
        </p:nvSpPr>
        <p:spPr bwMode="auto">
          <a:xfrm>
            <a:off x="6078561" y="4803763"/>
            <a:ext cx="114300" cy="342900"/>
          </a:xfrm>
          <a:prstGeom prst="leftBrace">
            <a:avLst>
              <a:gd name="adj1" fmla="val 25000"/>
              <a:gd name="adj2" fmla="val 5092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24" name="Group 323"/>
          <p:cNvGrpSpPr/>
          <p:nvPr/>
        </p:nvGrpSpPr>
        <p:grpSpPr>
          <a:xfrm>
            <a:off x="2659086" y="2014526"/>
            <a:ext cx="3100388" cy="2052637"/>
            <a:chOff x="2659086" y="2014526"/>
            <a:chExt cx="3100388" cy="2052637"/>
          </a:xfrm>
        </p:grpSpPr>
        <p:cxnSp>
          <p:nvCxnSpPr>
            <p:cNvPr id="133122" name="AutoShape 2"/>
            <p:cNvCxnSpPr>
              <a:cxnSpLocks noChangeShapeType="1"/>
            </p:cNvCxnSpPr>
            <p:nvPr/>
          </p:nvCxnSpPr>
          <p:spPr bwMode="auto">
            <a:xfrm flipH="1" flipV="1">
              <a:off x="3549674" y="2360601"/>
              <a:ext cx="230187" cy="341312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stealth" w="med" len="med"/>
            </a:ln>
          </p:spPr>
        </p:cxnSp>
        <p:cxnSp>
          <p:nvCxnSpPr>
            <p:cNvPr id="133123" name="AutoShape 3"/>
            <p:cNvCxnSpPr>
              <a:cxnSpLocks noChangeShapeType="1"/>
            </p:cNvCxnSpPr>
            <p:nvPr/>
          </p:nvCxnSpPr>
          <p:spPr bwMode="auto">
            <a:xfrm>
              <a:off x="3930674" y="2360601"/>
              <a:ext cx="230187" cy="34131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grpSp>
          <p:nvGrpSpPr>
            <p:cNvPr id="133141" name="Group 21"/>
            <p:cNvGrpSpPr>
              <a:grpSpLocks/>
            </p:cNvGrpSpPr>
            <p:nvPr/>
          </p:nvGrpSpPr>
          <p:grpSpPr bwMode="auto">
            <a:xfrm>
              <a:off x="2901974" y="2014526"/>
              <a:ext cx="1257300" cy="346075"/>
              <a:chOff x="2536" y="6317"/>
              <a:chExt cx="1980" cy="544"/>
            </a:xfrm>
          </p:grpSpPr>
          <p:sp>
            <p:nvSpPr>
              <p:cNvPr id="133142" name="Text Box 22"/>
              <p:cNvSpPr txBox="1">
                <a:spLocks noChangeArrowheads="1"/>
              </p:cNvSpPr>
              <p:nvPr/>
            </p:nvSpPr>
            <p:spPr bwMode="auto">
              <a:xfrm>
                <a:off x="2898" y="6497"/>
                <a:ext cx="17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3" name="Text Box 23"/>
              <p:cNvSpPr txBox="1">
                <a:spLocks noChangeArrowheads="1"/>
              </p:cNvSpPr>
              <p:nvPr/>
            </p:nvSpPr>
            <p:spPr bwMode="auto">
              <a:xfrm>
                <a:off x="3438" y="6497"/>
                <a:ext cx="17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4" name="Text Box 24"/>
              <p:cNvSpPr txBox="1">
                <a:spLocks noChangeArrowheads="1"/>
              </p:cNvSpPr>
              <p:nvPr/>
            </p:nvSpPr>
            <p:spPr bwMode="auto">
              <a:xfrm>
                <a:off x="3978" y="6497"/>
                <a:ext cx="17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5" name="Text Box 25"/>
              <p:cNvSpPr txBox="1">
                <a:spLocks noChangeArrowheads="1"/>
              </p:cNvSpPr>
              <p:nvPr/>
            </p:nvSpPr>
            <p:spPr bwMode="auto">
              <a:xfrm>
                <a:off x="3456" y="667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6" name="Text Box 26"/>
              <p:cNvSpPr txBox="1">
                <a:spLocks noChangeArrowheads="1"/>
              </p:cNvSpPr>
              <p:nvPr/>
            </p:nvSpPr>
            <p:spPr bwMode="auto">
              <a:xfrm>
                <a:off x="4016" y="6677"/>
                <a:ext cx="32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7" name="Text Box 27"/>
              <p:cNvSpPr txBox="1">
                <a:spLocks noChangeArrowheads="1"/>
              </p:cNvSpPr>
              <p:nvPr/>
            </p:nvSpPr>
            <p:spPr bwMode="auto">
              <a:xfrm>
                <a:off x="3204" y="631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8" name="Text Box 28"/>
              <p:cNvSpPr txBox="1">
                <a:spLocks noChangeArrowheads="1"/>
              </p:cNvSpPr>
              <p:nvPr/>
            </p:nvSpPr>
            <p:spPr bwMode="auto">
              <a:xfrm>
                <a:off x="3796" y="6317"/>
                <a:ext cx="28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dErr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49" name="Text Box 29"/>
              <p:cNvSpPr txBox="1">
                <a:spLocks noChangeArrowheads="1"/>
              </p:cNvSpPr>
              <p:nvPr/>
            </p:nvSpPr>
            <p:spPr bwMode="auto">
              <a:xfrm>
                <a:off x="2716" y="6317"/>
                <a:ext cx="30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dPrv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150" name="Group 30"/>
              <p:cNvGrpSpPr>
                <a:grpSpLocks/>
              </p:cNvGrpSpPr>
              <p:nvPr/>
            </p:nvGrpSpPr>
            <p:grpSpPr bwMode="auto">
              <a:xfrm>
                <a:off x="2536" y="6317"/>
                <a:ext cx="660" cy="181"/>
                <a:chOff x="2536" y="6317"/>
                <a:chExt cx="660" cy="181"/>
              </a:xfrm>
            </p:grpSpPr>
            <p:cxnSp>
              <p:nvCxnSpPr>
                <p:cNvPr id="133151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52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53" name="AutoShape 3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54" name="AutoShape 3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155" name="Group 35"/>
              <p:cNvGrpSpPr>
                <a:grpSpLocks/>
              </p:cNvGrpSpPr>
              <p:nvPr/>
            </p:nvGrpSpPr>
            <p:grpSpPr bwMode="auto">
              <a:xfrm>
                <a:off x="3076" y="6317"/>
                <a:ext cx="660" cy="181"/>
                <a:chOff x="2536" y="6317"/>
                <a:chExt cx="660" cy="181"/>
              </a:xfrm>
            </p:grpSpPr>
            <p:cxnSp>
              <p:nvCxnSpPr>
                <p:cNvPr id="13315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57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58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59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160" name="Group 40"/>
              <p:cNvGrpSpPr>
                <a:grpSpLocks/>
              </p:cNvGrpSpPr>
              <p:nvPr/>
            </p:nvGrpSpPr>
            <p:grpSpPr bwMode="auto">
              <a:xfrm>
                <a:off x="3616" y="6317"/>
                <a:ext cx="660" cy="181"/>
                <a:chOff x="2536" y="6317"/>
                <a:chExt cx="660" cy="181"/>
              </a:xfrm>
            </p:grpSpPr>
            <p:cxnSp>
              <p:nvCxnSpPr>
                <p:cNvPr id="133161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62" name="AutoShape 4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63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64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3165" name="Text Box 45"/>
              <p:cNvSpPr txBox="1">
                <a:spLocks noChangeArrowheads="1"/>
              </p:cNvSpPr>
              <p:nvPr/>
            </p:nvSpPr>
            <p:spPr bwMode="auto">
              <a:xfrm>
                <a:off x="2956" y="6677"/>
                <a:ext cx="30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vPrv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166" name="Group 46"/>
              <p:cNvGrpSpPr>
                <a:grpSpLocks/>
              </p:cNvGrpSpPr>
              <p:nvPr/>
            </p:nvGrpSpPr>
            <p:grpSpPr bwMode="auto">
              <a:xfrm>
                <a:off x="2776" y="6677"/>
                <a:ext cx="660" cy="181"/>
                <a:chOff x="2536" y="6317"/>
                <a:chExt cx="660" cy="181"/>
              </a:xfrm>
            </p:grpSpPr>
            <p:cxnSp>
              <p:nvCxnSpPr>
                <p:cNvPr id="133167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68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69" name="AutoShape 49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70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171" name="Group 51"/>
              <p:cNvGrpSpPr>
                <a:grpSpLocks/>
              </p:cNvGrpSpPr>
              <p:nvPr/>
            </p:nvGrpSpPr>
            <p:grpSpPr bwMode="auto">
              <a:xfrm>
                <a:off x="3316" y="6677"/>
                <a:ext cx="660" cy="181"/>
                <a:chOff x="2536" y="6317"/>
                <a:chExt cx="660" cy="181"/>
              </a:xfrm>
            </p:grpSpPr>
            <p:cxnSp>
              <p:nvCxnSpPr>
                <p:cNvPr id="133172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73" name="AutoShape 53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74" name="AutoShape 54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75" name="AutoShape 55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176" name="Group 56"/>
              <p:cNvGrpSpPr>
                <a:grpSpLocks/>
              </p:cNvGrpSpPr>
              <p:nvPr/>
            </p:nvGrpSpPr>
            <p:grpSpPr bwMode="auto">
              <a:xfrm>
                <a:off x="3856" y="6677"/>
                <a:ext cx="660" cy="181"/>
                <a:chOff x="2536" y="6317"/>
                <a:chExt cx="660" cy="181"/>
              </a:xfrm>
            </p:grpSpPr>
            <p:cxnSp>
              <p:nvCxnSpPr>
                <p:cNvPr id="133177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78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79" name="AutoShape 59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80" name="AutoShape 60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181" name="AutoShape 61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182" name="AutoShape 62"/>
              <p:cNvCxnSpPr>
                <a:cxnSpLocks noChangeShapeType="1"/>
              </p:cNvCxnSpPr>
              <p:nvPr/>
            </p:nvCxnSpPr>
            <p:spPr bwMode="auto">
              <a:xfrm>
                <a:off x="415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3183" name="Group 63"/>
            <p:cNvGrpSpPr>
              <a:grpSpLocks/>
            </p:cNvGrpSpPr>
            <p:nvPr/>
          </p:nvGrpSpPr>
          <p:grpSpPr bwMode="auto">
            <a:xfrm>
              <a:off x="3702074" y="2700326"/>
              <a:ext cx="1257300" cy="346075"/>
              <a:chOff x="2536" y="6317"/>
              <a:chExt cx="1980" cy="544"/>
            </a:xfrm>
          </p:grpSpPr>
          <p:sp>
            <p:nvSpPr>
              <p:cNvPr id="133184" name="Text Box 64"/>
              <p:cNvSpPr txBox="1">
                <a:spLocks noChangeArrowheads="1"/>
              </p:cNvSpPr>
              <p:nvPr/>
            </p:nvSpPr>
            <p:spPr bwMode="auto">
              <a:xfrm>
                <a:off x="2898" y="6497"/>
                <a:ext cx="17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85" name="Text Box 65"/>
              <p:cNvSpPr txBox="1">
                <a:spLocks noChangeArrowheads="1"/>
              </p:cNvSpPr>
              <p:nvPr/>
            </p:nvSpPr>
            <p:spPr bwMode="auto">
              <a:xfrm>
                <a:off x="3438" y="6497"/>
                <a:ext cx="17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86" name="Text Box 66"/>
              <p:cNvSpPr txBox="1">
                <a:spLocks noChangeArrowheads="1"/>
              </p:cNvSpPr>
              <p:nvPr/>
            </p:nvSpPr>
            <p:spPr bwMode="auto">
              <a:xfrm>
                <a:off x="3978" y="6497"/>
                <a:ext cx="17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87" name="Text Box 67"/>
              <p:cNvSpPr txBox="1">
                <a:spLocks noChangeArrowheads="1"/>
              </p:cNvSpPr>
              <p:nvPr/>
            </p:nvSpPr>
            <p:spPr bwMode="auto">
              <a:xfrm>
                <a:off x="3456" y="667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88" name="Text Box 68"/>
              <p:cNvSpPr txBox="1">
                <a:spLocks noChangeArrowheads="1"/>
              </p:cNvSpPr>
              <p:nvPr/>
            </p:nvSpPr>
            <p:spPr bwMode="auto">
              <a:xfrm>
                <a:off x="4016" y="6677"/>
                <a:ext cx="32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89" name="Text Box 69"/>
              <p:cNvSpPr txBox="1">
                <a:spLocks noChangeArrowheads="1"/>
              </p:cNvSpPr>
              <p:nvPr/>
            </p:nvSpPr>
            <p:spPr bwMode="auto">
              <a:xfrm>
                <a:off x="3204" y="631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90" name="Text Box 70"/>
              <p:cNvSpPr txBox="1">
                <a:spLocks noChangeArrowheads="1"/>
              </p:cNvSpPr>
              <p:nvPr/>
            </p:nvSpPr>
            <p:spPr bwMode="auto">
              <a:xfrm>
                <a:off x="3796" y="6317"/>
                <a:ext cx="28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dErr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91" name="Text Box 71"/>
              <p:cNvSpPr txBox="1">
                <a:spLocks noChangeArrowheads="1"/>
              </p:cNvSpPr>
              <p:nvPr/>
            </p:nvSpPr>
            <p:spPr bwMode="auto">
              <a:xfrm>
                <a:off x="2716" y="6317"/>
                <a:ext cx="30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dPrv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192" name="Group 72"/>
              <p:cNvGrpSpPr>
                <a:grpSpLocks/>
              </p:cNvGrpSpPr>
              <p:nvPr/>
            </p:nvGrpSpPr>
            <p:grpSpPr bwMode="auto">
              <a:xfrm>
                <a:off x="2536" y="6317"/>
                <a:ext cx="660" cy="181"/>
                <a:chOff x="2536" y="6317"/>
                <a:chExt cx="660" cy="181"/>
              </a:xfrm>
            </p:grpSpPr>
            <p:cxnSp>
              <p:nvCxnSpPr>
                <p:cNvPr id="133193" name="AutoShape 73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94" name="AutoShape 74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95" name="AutoShape 75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96" name="AutoShape 76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197" name="Group 77"/>
              <p:cNvGrpSpPr>
                <a:grpSpLocks/>
              </p:cNvGrpSpPr>
              <p:nvPr/>
            </p:nvGrpSpPr>
            <p:grpSpPr bwMode="auto">
              <a:xfrm>
                <a:off x="3076" y="6317"/>
                <a:ext cx="660" cy="181"/>
                <a:chOff x="2536" y="6317"/>
                <a:chExt cx="660" cy="181"/>
              </a:xfrm>
            </p:grpSpPr>
            <p:cxnSp>
              <p:nvCxnSpPr>
                <p:cNvPr id="133198" name="AutoShape 78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99" name="AutoShape 79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00" name="AutoShape 80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01" name="AutoShape 81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202" name="Group 82"/>
              <p:cNvGrpSpPr>
                <a:grpSpLocks/>
              </p:cNvGrpSpPr>
              <p:nvPr/>
            </p:nvGrpSpPr>
            <p:grpSpPr bwMode="auto">
              <a:xfrm>
                <a:off x="3616" y="6317"/>
                <a:ext cx="660" cy="181"/>
                <a:chOff x="2536" y="6317"/>
                <a:chExt cx="660" cy="181"/>
              </a:xfrm>
            </p:grpSpPr>
            <p:cxnSp>
              <p:nvCxnSpPr>
                <p:cNvPr id="133203" name="AutoShape 83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04" name="AutoShape 84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05" name="AutoShape 85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06" name="AutoShape 86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3207" name="Text Box 87"/>
              <p:cNvSpPr txBox="1">
                <a:spLocks noChangeArrowheads="1"/>
              </p:cNvSpPr>
              <p:nvPr/>
            </p:nvSpPr>
            <p:spPr bwMode="auto">
              <a:xfrm>
                <a:off x="2956" y="6677"/>
                <a:ext cx="30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vPrv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208" name="Group 88"/>
              <p:cNvGrpSpPr>
                <a:grpSpLocks/>
              </p:cNvGrpSpPr>
              <p:nvPr/>
            </p:nvGrpSpPr>
            <p:grpSpPr bwMode="auto">
              <a:xfrm>
                <a:off x="2776" y="6677"/>
                <a:ext cx="660" cy="181"/>
                <a:chOff x="2536" y="6317"/>
                <a:chExt cx="660" cy="181"/>
              </a:xfrm>
            </p:grpSpPr>
            <p:cxnSp>
              <p:nvCxnSpPr>
                <p:cNvPr id="133209" name="AutoShape 89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10" name="AutoShape 90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11" name="AutoShape 91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12" name="AutoShape 92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213" name="Group 93"/>
              <p:cNvGrpSpPr>
                <a:grpSpLocks/>
              </p:cNvGrpSpPr>
              <p:nvPr/>
            </p:nvGrpSpPr>
            <p:grpSpPr bwMode="auto">
              <a:xfrm>
                <a:off x="3316" y="6677"/>
                <a:ext cx="660" cy="181"/>
                <a:chOff x="2536" y="6317"/>
                <a:chExt cx="660" cy="181"/>
              </a:xfrm>
            </p:grpSpPr>
            <p:cxnSp>
              <p:nvCxnSpPr>
                <p:cNvPr id="133214" name="AutoShape 94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15" name="AutoShape 9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16" name="AutoShape 96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17" name="AutoShape 97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218" name="Group 98"/>
              <p:cNvGrpSpPr>
                <a:grpSpLocks/>
              </p:cNvGrpSpPr>
              <p:nvPr/>
            </p:nvGrpSpPr>
            <p:grpSpPr bwMode="auto">
              <a:xfrm>
                <a:off x="3856" y="6677"/>
                <a:ext cx="660" cy="181"/>
                <a:chOff x="2536" y="6317"/>
                <a:chExt cx="660" cy="181"/>
              </a:xfrm>
            </p:grpSpPr>
            <p:cxnSp>
              <p:nvCxnSpPr>
                <p:cNvPr id="133219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20" name="AutoShape 100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21" name="AutoShape 101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22" name="AutoShape 102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223" name="AutoShape 103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224" name="AutoShape 104"/>
              <p:cNvCxnSpPr>
                <a:cxnSpLocks noChangeShapeType="1"/>
              </p:cNvCxnSpPr>
              <p:nvPr/>
            </p:nvCxnSpPr>
            <p:spPr bwMode="auto">
              <a:xfrm>
                <a:off x="415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33226" name="AutoShape 106"/>
            <p:cNvCxnSpPr>
              <a:cxnSpLocks noChangeShapeType="1"/>
            </p:cNvCxnSpPr>
            <p:nvPr/>
          </p:nvCxnSpPr>
          <p:spPr bwMode="auto">
            <a:xfrm flipH="1" flipV="1">
              <a:off x="5149874" y="3725851"/>
              <a:ext cx="228600" cy="341312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stealth" w="med" len="med"/>
            </a:ln>
          </p:spPr>
        </p:cxnSp>
        <p:cxnSp>
          <p:nvCxnSpPr>
            <p:cNvPr id="133227" name="AutoShape 107"/>
            <p:cNvCxnSpPr>
              <a:cxnSpLocks noChangeShapeType="1"/>
            </p:cNvCxnSpPr>
            <p:nvPr/>
          </p:nvCxnSpPr>
          <p:spPr bwMode="auto">
            <a:xfrm>
              <a:off x="5529286" y="3725851"/>
              <a:ext cx="230188" cy="34131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cxnSp>
          <p:nvCxnSpPr>
            <p:cNvPr id="133333" name="AutoShape 213"/>
            <p:cNvCxnSpPr>
              <a:cxnSpLocks noChangeShapeType="1"/>
            </p:cNvCxnSpPr>
            <p:nvPr/>
          </p:nvCxnSpPr>
          <p:spPr bwMode="auto">
            <a:xfrm flipH="1" flipV="1">
              <a:off x="4349774" y="3046401"/>
              <a:ext cx="230187" cy="341312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stealth" w="med" len="med"/>
            </a:ln>
          </p:spPr>
        </p:cxnSp>
        <p:cxnSp>
          <p:nvCxnSpPr>
            <p:cNvPr id="133334" name="AutoShape 214"/>
            <p:cNvCxnSpPr>
              <a:cxnSpLocks noChangeShapeType="1"/>
            </p:cNvCxnSpPr>
            <p:nvPr/>
          </p:nvCxnSpPr>
          <p:spPr bwMode="auto">
            <a:xfrm>
              <a:off x="4730774" y="3046401"/>
              <a:ext cx="230187" cy="34131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grpSp>
          <p:nvGrpSpPr>
            <p:cNvPr id="133335" name="Group 215"/>
            <p:cNvGrpSpPr>
              <a:grpSpLocks/>
            </p:cNvGrpSpPr>
            <p:nvPr/>
          </p:nvGrpSpPr>
          <p:grpSpPr bwMode="auto">
            <a:xfrm>
              <a:off x="4502174" y="3386126"/>
              <a:ext cx="1255712" cy="346075"/>
              <a:chOff x="2536" y="6317"/>
              <a:chExt cx="1980" cy="544"/>
            </a:xfrm>
          </p:grpSpPr>
          <p:sp>
            <p:nvSpPr>
              <p:cNvPr id="133336" name="Text Box 216"/>
              <p:cNvSpPr txBox="1">
                <a:spLocks noChangeArrowheads="1"/>
              </p:cNvSpPr>
              <p:nvPr/>
            </p:nvSpPr>
            <p:spPr bwMode="auto">
              <a:xfrm>
                <a:off x="2898" y="6497"/>
                <a:ext cx="17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37" name="Text Box 217"/>
              <p:cNvSpPr txBox="1">
                <a:spLocks noChangeArrowheads="1"/>
              </p:cNvSpPr>
              <p:nvPr/>
            </p:nvSpPr>
            <p:spPr bwMode="auto">
              <a:xfrm>
                <a:off x="3438" y="6497"/>
                <a:ext cx="179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38" name="Text Box 218"/>
              <p:cNvSpPr txBox="1">
                <a:spLocks noChangeArrowheads="1"/>
              </p:cNvSpPr>
              <p:nvPr/>
            </p:nvSpPr>
            <p:spPr bwMode="auto">
              <a:xfrm>
                <a:off x="3978" y="6497"/>
                <a:ext cx="17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39" name="Text Box 219"/>
              <p:cNvSpPr txBox="1">
                <a:spLocks noChangeArrowheads="1"/>
              </p:cNvSpPr>
              <p:nvPr/>
            </p:nvSpPr>
            <p:spPr bwMode="auto">
              <a:xfrm>
                <a:off x="3456" y="6677"/>
                <a:ext cx="39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40" name="Text Box 220"/>
              <p:cNvSpPr txBox="1">
                <a:spLocks noChangeArrowheads="1"/>
              </p:cNvSpPr>
              <p:nvPr/>
            </p:nvSpPr>
            <p:spPr bwMode="auto">
              <a:xfrm>
                <a:off x="4016" y="6677"/>
                <a:ext cx="32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41" name="Text Box 221"/>
              <p:cNvSpPr txBox="1">
                <a:spLocks noChangeArrowheads="1"/>
              </p:cNvSpPr>
              <p:nvPr/>
            </p:nvSpPr>
            <p:spPr bwMode="auto">
              <a:xfrm>
                <a:off x="3204" y="6317"/>
                <a:ext cx="39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42" name="Text Box 222"/>
              <p:cNvSpPr txBox="1">
                <a:spLocks noChangeArrowheads="1"/>
              </p:cNvSpPr>
              <p:nvPr/>
            </p:nvSpPr>
            <p:spPr bwMode="auto">
              <a:xfrm>
                <a:off x="3796" y="6317"/>
                <a:ext cx="28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dErr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43" name="Text Box 223"/>
              <p:cNvSpPr txBox="1">
                <a:spLocks noChangeArrowheads="1"/>
              </p:cNvSpPr>
              <p:nvPr/>
            </p:nvSpPr>
            <p:spPr bwMode="auto">
              <a:xfrm>
                <a:off x="2716" y="6317"/>
                <a:ext cx="30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dPrv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344" name="Group 224"/>
              <p:cNvGrpSpPr>
                <a:grpSpLocks/>
              </p:cNvGrpSpPr>
              <p:nvPr/>
            </p:nvGrpSpPr>
            <p:grpSpPr bwMode="auto">
              <a:xfrm>
                <a:off x="2536" y="6317"/>
                <a:ext cx="660" cy="181"/>
                <a:chOff x="2536" y="6317"/>
                <a:chExt cx="660" cy="181"/>
              </a:xfrm>
            </p:grpSpPr>
            <p:cxnSp>
              <p:nvCxnSpPr>
                <p:cNvPr id="133345" name="AutoShape 22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46" name="AutoShape 22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47" name="AutoShape 22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48" name="AutoShape 22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349" name="Group 229"/>
              <p:cNvGrpSpPr>
                <a:grpSpLocks/>
              </p:cNvGrpSpPr>
              <p:nvPr/>
            </p:nvGrpSpPr>
            <p:grpSpPr bwMode="auto">
              <a:xfrm>
                <a:off x="3076" y="6317"/>
                <a:ext cx="660" cy="181"/>
                <a:chOff x="2536" y="6317"/>
                <a:chExt cx="660" cy="181"/>
              </a:xfrm>
            </p:grpSpPr>
            <p:cxnSp>
              <p:nvCxnSpPr>
                <p:cNvPr id="133350" name="AutoShape 230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51" name="AutoShape 23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52" name="AutoShape 232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53" name="AutoShape 233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354" name="Group 234"/>
              <p:cNvGrpSpPr>
                <a:grpSpLocks/>
              </p:cNvGrpSpPr>
              <p:nvPr/>
            </p:nvGrpSpPr>
            <p:grpSpPr bwMode="auto">
              <a:xfrm>
                <a:off x="3616" y="6317"/>
                <a:ext cx="660" cy="181"/>
                <a:chOff x="2536" y="6317"/>
                <a:chExt cx="660" cy="181"/>
              </a:xfrm>
            </p:grpSpPr>
            <p:cxnSp>
              <p:nvCxnSpPr>
                <p:cNvPr id="133355" name="AutoShape 23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56" name="AutoShape 23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57" name="AutoShape 23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58" name="AutoShape 23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3359" name="Text Box 239"/>
              <p:cNvSpPr txBox="1">
                <a:spLocks noChangeArrowheads="1"/>
              </p:cNvSpPr>
              <p:nvPr/>
            </p:nvSpPr>
            <p:spPr bwMode="auto">
              <a:xfrm>
                <a:off x="2956" y="6677"/>
                <a:ext cx="303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vPrv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360" name="Group 240"/>
              <p:cNvGrpSpPr>
                <a:grpSpLocks/>
              </p:cNvGrpSpPr>
              <p:nvPr/>
            </p:nvGrpSpPr>
            <p:grpSpPr bwMode="auto">
              <a:xfrm>
                <a:off x="2776" y="6677"/>
                <a:ext cx="660" cy="181"/>
                <a:chOff x="2536" y="6317"/>
                <a:chExt cx="660" cy="181"/>
              </a:xfrm>
            </p:grpSpPr>
            <p:cxnSp>
              <p:nvCxnSpPr>
                <p:cNvPr id="133361" name="AutoShape 24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62" name="AutoShape 24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63" name="AutoShape 24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64" name="AutoShape 24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365" name="Group 245"/>
              <p:cNvGrpSpPr>
                <a:grpSpLocks/>
              </p:cNvGrpSpPr>
              <p:nvPr/>
            </p:nvGrpSpPr>
            <p:grpSpPr bwMode="auto">
              <a:xfrm>
                <a:off x="3316" y="6677"/>
                <a:ext cx="660" cy="181"/>
                <a:chOff x="2536" y="6317"/>
                <a:chExt cx="660" cy="181"/>
              </a:xfrm>
            </p:grpSpPr>
            <p:cxnSp>
              <p:nvCxnSpPr>
                <p:cNvPr id="133366" name="AutoShape 24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67" name="AutoShape 247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68" name="AutoShape 248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69" name="AutoShape 249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370" name="Group 250"/>
              <p:cNvGrpSpPr>
                <a:grpSpLocks/>
              </p:cNvGrpSpPr>
              <p:nvPr/>
            </p:nvGrpSpPr>
            <p:grpSpPr bwMode="auto">
              <a:xfrm>
                <a:off x="3856" y="6677"/>
                <a:ext cx="660" cy="181"/>
                <a:chOff x="2536" y="6317"/>
                <a:chExt cx="660" cy="181"/>
              </a:xfrm>
            </p:grpSpPr>
            <p:cxnSp>
              <p:nvCxnSpPr>
                <p:cNvPr id="133371" name="AutoShape 25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72" name="AutoShape 25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73" name="AutoShape 25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74" name="AutoShape 25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375" name="AutoShape 255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376" name="AutoShape 256"/>
              <p:cNvCxnSpPr>
                <a:cxnSpLocks noChangeShapeType="1"/>
              </p:cNvCxnSpPr>
              <p:nvPr/>
            </p:nvCxnSpPr>
            <p:spPr bwMode="auto">
              <a:xfrm>
                <a:off x="415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33399" name="Text Box 279"/>
            <p:cNvSpPr txBox="1">
              <a:spLocks noChangeArrowheads="1"/>
            </p:cNvSpPr>
            <p:nvPr/>
          </p:nvSpPr>
          <p:spPr bwMode="auto">
            <a:xfrm>
              <a:off x="4268811" y="3497251"/>
              <a:ext cx="3079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Level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00" name="Text Box 280"/>
            <p:cNvSpPr txBox="1">
              <a:spLocks noChangeArrowheads="1"/>
            </p:cNvSpPr>
            <p:nvPr/>
          </p:nvSpPr>
          <p:spPr bwMode="auto">
            <a:xfrm>
              <a:off x="3468711" y="2822563"/>
              <a:ext cx="3079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Level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01" name="Text Box 281"/>
            <p:cNvSpPr txBox="1">
              <a:spLocks noChangeArrowheads="1"/>
            </p:cNvSpPr>
            <p:nvPr/>
          </p:nvSpPr>
          <p:spPr bwMode="auto">
            <a:xfrm>
              <a:off x="2659086" y="2136763"/>
              <a:ext cx="3079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Level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402" name="Text Box 282"/>
          <p:cNvSpPr txBox="1">
            <a:spLocks noChangeArrowheads="1"/>
          </p:cNvSpPr>
          <p:nvPr/>
        </p:nvSpPr>
        <p:spPr bwMode="auto">
          <a:xfrm>
            <a:off x="5068911" y="4183051"/>
            <a:ext cx="30797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Level 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3403" name="AutoShape 283"/>
          <p:cNvCxnSpPr>
            <a:cxnSpLocks noChangeShapeType="1"/>
            <a:endCxn id="133431" idx="3"/>
          </p:cNvCxnSpPr>
          <p:nvPr/>
        </p:nvCxnSpPr>
        <p:spPr bwMode="auto">
          <a:xfrm rot="10800000" flipV="1">
            <a:off x="4429125" y="5210162"/>
            <a:ext cx="1830415" cy="681072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</p:spPr>
      </p:cxnSp>
      <p:sp>
        <p:nvSpPr>
          <p:cNvPr id="133404" name="Text Box 284"/>
          <p:cNvSpPr txBox="1">
            <a:spLocks noChangeArrowheads="1"/>
          </p:cNvSpPr>
          <p:nvPr/>
        </p:nvSpPr>
        <p:spPr bwMode="auto">
          <a:xfrm>
            <a:off x="4284686" y="4765663"/>
            <a:ext cx="44767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Value In(t)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405" name="Text Box 285"/>
          <p:cNvSpPr txBox="1">
            <a:spLocks noChangeArrowheads="1"/>
          </p:cNvSpPr>
          <p:nvPr/>
        </p:nvSpPr>
        <p:spPr bwMode="auto">
          <a:xfrm rot="20251952">
            <a:off x="4929190" y="5363435"/>
            <a:ext cx="8001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Prediction Out(t+1)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3407" name="AutoShape 287"/>
          <p:cNvCxnSpPr>
            <a:cxnSpLocks noChangeShapeType="1"/>
          </p:cNvCxnSpPr>
          <p:nvPr/>
        </p:nvCxnSpPr>
        <p:spPr bwMode="auto">
          <a:xfrm>
            <a:off x="6257949" y="4410063"/>
            <a:ext cx="1587" cy="803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pSp>
        <p:nvGrpSpPr>
          <p:cNvPr id="322" name="Group 321"/>
          <p:cNvGrpSpPr/>
          <p:nvPr/>
        </p:nvGrpSpPr>
        <p:grpSpPr>
          <a:xfrm>
            <a:off x="3041674" y="1900226"/>
            <a:ext cx="4887912" cy="3313112"/>
            <a:chOff x="3041674" y="1900226"/>
            <a:chExt cx="4887912" cy="3313112"/>
          </a:xfrm>
        </p:grpSpPr>
        <p:grpSp>
          <p:nvGrpSpPr>
            <p:cNvPr id="133125" name="Group 5"/>
            <p:cNvGrpSpPr>
              <a:grpSpLocks/>
            </p:cNvGrpSpPr>
            <p:nvPr/>
          </p:nvGrpSpPr>
          <p:grpSpPr bwMode="auto">
            <a:xfrm>
              <a:off x="6443686" y="4752963"/>
              <a:ext cx="571500" cy="344488"/>
              <a:chOff x="3876" y="7037"/>
              <a:chExt cx="900" cy="544"/>
            </a:xfrm>
          </p:grpSpPr>
          <p:sp>
            <p:nvSpPr>
              <p:cNvPr id="133126" name="Text Box 6"/>
              <p:cNvSpPr txBox="1">
                <a:spLocks noChangeArrowheads="1"/>
              </p:cNvSpPr>
              <p:nvPr/>
            </p:nvSpPr>
            <p:spPr bwMode="auto">
              <a:xfrm>
                <a:off x="4238" y="7217"/>
                <a:ext cx="21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t+2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4056" y="703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128" name="Group 8"/>
              <p:cNvGrpSpPr>
                <a:grpSpLocks/>
              </p:cNvGrpSpPr>
              <p:nvPr/>
            </p:nvGrpSpPr>
            <p:grpSpPr bwMode="auto">
              <a:xfrm>
                <a:off x="3876" y="7037"/>
                <a:ext cx="660" cy="181"/>
                <a:chOff x="2536" y="6317"/>
                <a:chExt cx="660" cy="181"/>
              </a:xfrm>
            </p:grpSpPr>
            <p:cxnSp>
              <p:nvCxnSpPr>
                <p:cNvPr id="133129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30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31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32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3133" name="Text Box 13"/>
              <p:cNvSpPr txBox="1">
                <a:spLocks noChangeArrowheads="1"/>
              </p:cNvSpPr>
              <p:nvPr/>
            </p:nvSpPr>
            <p:spPr bwMode="auto">
              <a:xfrm>
                <a:off x="4296" y="7397"/>
                <a:ext cx="32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134" name="Group 14"/>
              <p:cNvGrpSpPr>
                <a:grpSpLocks/>
              </p:cNvGrpSpPr>
              <p:nvPr/>
            </p:nvGrpSpPr>
            <p:grpSpPr bwMode="auto">
              <a:xfrm>
                <a:off x="4116" y="7397"/>
                <a:ext cx="660" cy="181"/>
                <a:chOff x="2536" y="6317"/>
                <a:chExt cx="660" cy="181"/>
              </a:xfrm>
            </p:grpSpPr>
            <p:cxnSp>
              <p:nvCxnSpPr>
                <p:cNvPr id="133135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36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37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138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139" name="AutoShape 19"/>
              <p:cNvCxnSpPr>
                <a:cxnSpLocks noChangeShapeType="1"/>
              </p:cNvCxnSpPr>
              <p:nvPr/>
            </p:nvCxnSpPr>
            <p:spPr bwMode="auto">
              <a:xfrm>
                <a:off x="3876" y="703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140" name="AutoShape 20"/>
              <p:cNvCxnSpPr>
                <a:cxnSpLocks noChangeShapeType="1"/>
              </p:cNvCxnSpPr>
              <p:nvPr/>
            </p:nvCxnSpPr>
            <p:spPr bwMode="auto">
              <a:xfrm>
                <a:off x="4416" y="703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33270" name="AutoShape 150"/>
            <p:cNvCxnSpPr>
              <a:cxnSpLocks noChangeShapeType="1"/>
            </p:cNvCxnSpPr>
            <p:nvPr/>
          </p:nvCxnSpPr>
          <p:spPr bwMode="auto">
            <a:xfrm>
              <a:off x="3054374" y="1900226"/>
              <a:ext cx="0" cy="114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71" name="AutoShape 151"/>
            <p:cNvCxnSpPr>
              <a:cxnSpLocks noChangeShapeType="1"/>
            </p:cNvCxnSpPr>
            <p:nvPr/>
          </p:nvCxnSpPr>
          <p:spPr bwMode="auto">
            <a:xfrm flipH="1">
              <a:off x="6672286" y="1900226"/>
              <a:ext cx="1588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272" name="AutoShape 152"/>
            <p:cNvCxnSpPr>
              <a:cxnSpLocks noChangeShapeType="1"/>
            </p:cNvCxnSpPr>
            <p:nvPr/>
          </p:nvCxnSpPr>
          <p:spPr bwMode="auto">
            <a:xfrm>
              <a:off x="3041674" y="1900226"/>
              <a:ext cx="3632200" cy="1587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73" name="AutoShape 153"/>
            <p:cNvCxnSpPr>
              <a:cxnSpLocks noChangeShapeType="1"/>
            </p:cNvCxnSpPr>
            <p:nvPr/>
          </p:nvCxnSpPr>
          <p:spPr bwMode="auto">
            <a:xfrm>
              <a:off x="7116786" y="1900226"/>
              <a:ext cx="474663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74" name="AutoShape 154"/>
            <p:cNvCxnSpPr>
              <a:cxnSpLocks noChangeShapeType="1"/>
            </p:cNvCxnSpPr>
            <p:nvPr/>
          </p:nvCxnSpPr>
          <p:spPr bwMode="auto">
            <a:xfrm>
              <a:off x="7583511" y="1900226"/>
              <a:ext cx="3175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275" name="AutoShape 155"/>
            <p:cNvCxnSpPr>
              <a:cxnSpLocks noChangeShapeType="1"/>
            </p:cNvCxnSpPr>
            <p:nvPr/>
          </p:nvCxnSpPr>
          <p:spPr bwMode="auto">
            <a:xfrm>
              <a:off x="3879874" y="2586026"/>
              <a:ext cx="0" cy="114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76" name="AutoShape 156"/>
            <p:cNvCxnSpPr>
              <a:cxnSpLocks noChangeShapeType="1"/>
            </p:cNvCxnSpPr>
            <p:nvPr/>
          </p:nvCxnSpPr>
          <p:spPr bwMode="auto">
            <a:xfrm>
              <a:off x="3867174" y="2586026"/>
              <a:ext cx="2806700" cy="1587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77" name="AutoShape 157"/>
            <p:cNvCxnSpPr>
              <a:cxnSpLocks noChangeShapeType="1"/>
            </p:cNvCxnSpPr>
            <p:nvPr/>
          </p:nvCxnSpPr>
          <p:spPr bwMode="auto">
            <a:xfrm>
              <a:off x="6669111" y="2586026"/>
              <a:ext cx="0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278" name="AutoShape 158"/>
            <p:cNvCxnSpPr>
              <a:cxnSpLocks noChangeShapeType="1"/>
            </p:cNvCxnSpPr>
            <p:nvPr/>
          </p:nvCxnSpPr>
          <p:spPr bwMode="auto">
            <a:xfrm>
              <a:off x="7113611" y="2586026"/>
              <a:ext cx="473075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79" name="AutoShape 159"/>
            <p:cNvCxnSpPr>
              <a:cxnSpLocks noChangeShapeType="1"/>
            </p:cNvCxnSpPr>
            <p:nvPr/>
          </p:nvCxnSpPr>
          <p:spPr bwMode="auto">
            <a:xfrm>
              <a:off x="7583511" y="2587613"/>
              <a:ext cx="4763" cy="620713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280" name="AutoShape 160"/>
            <p:cNvCxnSpPr>
              <a:cxnSpLocks noChangeShapeType="1"/>
            </p:cNvCxnSpPr>
            <p:nvPr/>
          </p:nvCxnSpPr>
          <p:spPr bwMode="auto">
            <a:xfrm>
              <a:off x="5478486" y="3957626"/>
              <a:ext cx="0" cy="11112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81" name="AutoShape 161"/>
            <p:cNvCxnSpPr>
              <a:cxnSpLocks noChangeShapeType="1"/>
            </p:cNvCxnSpPr>
            <p:nvPr/>
          </p:nvCxnSpPr>
          <p:spPr bwMode="auto">
            <a:xfrm>
              <a:off x="5465786" y="3957626"/>
              <a:ext cx="1208088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82" name="AutoShape 162"/>
            <p:cNvCxnSpPr>
              <a:cxnSpLocks noChangeShapeType="1"/>
            </p:cNvCxnSpPr>
            <p:nvPr/>
          </p:nvCxnSpPr>
          <p:spPr bwMode="auto">
            <a:xfrm>
              <a:off x="6672286" y="3957626"/>
              <a:ext cx="1588" cy="79692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283" name="AutoShape 163"/>
            <p:cNvCxnSpPr>
              <a:cxnSpLocks noChangeShapeType="1"/>
            </p:cNvCxnSpPr>
            <p:nvPr/>
          </p:nvCxnSpPr>
          <p:spPr bwMode="auto">
            <a:xfrm>
              <a:off x="7116786" y="3957626"/>
              <a:ext cx="474663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284" name="AutoShape 164"/>
            <p:cNvCxnSpPr>
              <a:cxnSpLocks noChangeShapeType="1"/>
            </p:cNvCxnSpPr>
            <p:nvPr/>
          </p:nvCxnSpPr>
          <p:spPr bwMode="auto">
            <a:xfrm>
              <a:off x="6337324" y="4410063"/>
              <a:ext cx="223837" cy="34448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grpSp>
          <p:nvGrpSpPr>
            <p:cNvPr id="133285" name="Group 165"/>
            <p:cNvGrpSpPr>
              <a:grpSpLocks/>
            </p:cNvGrpSpPr>
            <p:nvPr/>
          </p:nvGrpSpPr>
          <p:grpSpPr bwMode="auto">
            <a:xfrm>
              <a:off x="6900886" y="4754551"/>
              <a:ext cx="571500" cy="346075"/>
              <a:chOff x="3876" y="7037"/>
              <a:chExt cx="900" cy="544"/>
            </a:xfrm>
          </p:grpSpPr>
          <p:sp>
            <p:nvSpPr>
              <p:cNvPr id="133286" name="Text Box 166"/>
              <p:cNvSpPr txBox="1">
                <a:spLocks noChangeArrowheads="1"/>
              </p:cNvSpPr>
              <p:nvPr/>
            </p:nvSpPr>
            <p:spPr bwMode="auto">
              <a:xfrm>
                <a:off x="4238" y="7217"/>
                <a:ext cx="21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t+3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287" name="Text Box 167"/>
              <p:cNvSpPr txBox="1">
                <a:spLocks noChangeArrowheads="1"/>
              </p:cNvSpPr>
              <p:nvPr/>
            </p:nvSpPr>
            <p:spPr bwMode="auto">
              <a:xfrm>
                <a:off x="4056" y="703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288" name="Group 168"/>
              <p:cNvGrpSpPr>
                <a:grpSpLocks/>
              </p:cNvGrpSpPr>
              <p:nvPr/>
            </p:nvGrpSpPr>
            <p:grpSpPr bwMode="auto">
              <a:xfrm>
                <a:off x="3876" y="7037"/>
                <a:ext cx="660" cy="181"/>
                <a:chOff x="2536" y="6317"/>
                <a:chExt cx="660" cy="181"/>
              </a:xfrm>
            </p:grpSpPr>
            <p:cxnSp>
              <p:nvCxnSpPr>
                <p:cNvPr id="133289" name="AutoShape 169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90" name="AutoShape 170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91" name="AutoShape 171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92" name="AutoShape 172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3293" name="Text Box 173"/>
              <p:cNvSpPr txBox="1">
                <a:spLocks noChangeArrowheads="1"/>
              </p:cNvSpPr>
              <p:nvPr/>
            </p:nvSpPr>
            <p:spPr bwMode="auto">
              <a:xfrm>
                <a:off x="4296" y="7397"/>
                <a:ext cx="32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294" name="Group 174"/>
              <p:cNvGrpSpPr>
                <a:grpSpLocks/>
              </p:cNvGrpSpPr>
              <p:nvPr/>
            </p:nvGrpSpPr>
            <p:grpSpPr bwMode="auto">
              <a:xfrm>
                <a:off x="4116" y="7397"/>
                <a:ext cx="660" cy="181"/>
                <a:chOff x="2536" y="6317"/>
                <a:chExt cx="660" cy="181"/>
              </a:xfrm>
            </p:grpSpPr>
            <p:cxnSp>
              <p:nvCxnSpPr>
                <p:cNvPr id="133295" name="AutoShape 17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96" name="AutoShape 17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97" name="AutoShape 17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98" name="AutoShape 17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299" name="AutoShape 179"/>
              <p:cNvCxnSpPr>
                <a:cxnSpLocks noChangeShapeType="1"/>
              </p:cNvCxnSpPr>
              <p:nvPr/>
            </p:nvCxnSpPr>
            <p:spPr bwMode="auto">
              <a:xfrm>
                <a:off x="3876" y="703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300" name="AutoShape 180"/>
              <p:cNvCxnSpPr>
                <a:cxnSpLocks noChangeShapeType="1"/>
              </p:cNvCxnSpPr>
              <p:nvPr/>
            </p:nvCxnSpPr>
            <p:spPr bwMode="auto">
              <a:xfrm>
                <a:off x="4416" y="703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3301" name="Group 181"/>
            <p:cNvGrpSpPr>
              <a:grpSpLocks/>
            </p:cNvGrpSpPr>
            <p:nvPr/>
          </p:nvGrpSpPr>
          <p:grpSpPr bwMode="auto">
            <a:xfrm>
              <a:off x="7358086" y="4754551"/>
              <a:ext cx="571500" cy="346075"/>
              <a:chOff x="3876" y="7037"/>
              <a:chExt cx="900" cy="544"/>
            </a:xfrm>
          </p:grpSpPr>
          <p:sp>
            <p:nvSpPr>
              <p:cNvPr id="133302" name="Text Box 182"/>
              <p:cNvSpPr txBox="1">
                <a:spLocks noChangeArrowheads="1"/>
              </p:cNvSpPr>
              <p:nvPr/>
            </p:nvSpPr>
            <p:spPr bwMode="auto">
              <a:xfrm>
                <a:off x="4238" y="7217"/>
                <a:ext cx="21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t+4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03" name="Text Box 183"/>
              <p:cNvSpPr txBox="1">
                <a:spLocks noChangeArrowheads="1"/>
              </p:cNvSpPr>
              <p:nvPr/>
            </p:nvSpPr>
            <p:spPr bwMode="auto">
              <a:xfrm>
                <a:off x="4056" y="7037"/>
                <a:ext cx="39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304" name="Group 184"/>
              <p:cNvGrpSpPr>
                <a:grpSpLocks/>
              </p:cNvGrpSpPr>
              <p:nvPr/>
            </p:nvGrpSpPr>
            <p:grpSpPr bwMode="auto">
              <a:xfrm>
                <a:off x="3876" y="7037"/>
                <a:ext cx="660" cy="181"/>
                <a:chOff x="2536" y="6317"/>
                <a:chExt cx="660" cy="181"/>
              </a:xfrm>
            </p:grpSpPr>
            <p:cxnSp>
              <p:nvCxnSpPr>
                <p:cNvPr id="133305" name="AutoShape 18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06" name="AutoShape 18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07" name="AutoShape 18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08" name="AutoShape 18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3309" name="Text Box 189"/>
              <p:cNvSpPr txBox="1">
                <a:spLocks noChangeArrowheads="1"/>
              </p:cNvSpPr>
              <p:nvPr/>
            </p:nvSpPr>
            <p:spPr bwMode="auto">
              <a:xfrm>
                <a:off x="4296" y="7397"/>
                <a:ext cx="321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310" name="Group 190"/>
              <p:cNvGrpSpPr>
                <a:grpSpLocks/>
              </p:cNvGrpSpPr>
              <p:nvPr/>
            </p:nvGrpSpPr>
            <p:grpSpPr bwMode="auto">
              <a:xfrm>
                <a:off x="4116" y="7397"/>
                <a:ext cx="660" cy="181"/>
                <a:chOff x="2536" y="6317"/>
                <a:chExt cx="660" cy="181"/>
              </a:xfrm>
            </p:grpSpPr>
            <p:cxnSp>
              <p:nvCxnSpPr>
                <p:cNvPr id="133311" name="AutoShape 19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12" name="AutoShape 19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13" name="AutoShape 19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314" name="AutoShape 19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315" name="AutoShape 195"/>
              <p:cNvCxnSpPr>
                <a:cxnSpLocks noChangeShapeType="1"/>
              </p:cNvCxnSpPr>
              <p:nvPr/>
            </p:nvCxnSpPr>
            <p:spPr bwMode="auto">
              <a:xfrm>
                <a:off x="3876" y="703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3316" name="AutoShape 196"/>
              <p:cNvCxnSpPr>
                <a:cxnSpLocks noChangeShapeType="1"/>
              </p:cNvCxnSpPr>
              <p:nvPr/>
            </p:nvCxnSpPr>
            <p:spPr bwMode="auto">
              <a:xfrm>
                <a:off x="4416" y="703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33317" name="AutoShape 197"/>
            <p:cNvCxnSpPr>
              <a:cxnSpLocks noChangeShapeType="1"/>
            </p:cNvCxnSpPr>
            <p:nvPr/>
          </p:nvCxnSpPr>
          <p:spPr bwMode="auto">
            <a:xfrm>
              <a:off x="6380186" y="4411651"/>
              <a:ext cx="571500" cy="3429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cxnSp>
          <p:nvCxnSpPr>
            <p:cNvPr id="133318" name="AutoShape 198"/>
            <p:cNvCxnSpPr>
              <a:cxnSpLocks noChangeShapeType="1"/>
            </p:cNvCxnSpPr>
            <p:nvPr/>
          </p:nvCxnSpPr>
          <p:spPr bwMode="auto">
            <a:xfrm>
              <a:off x="6481786" y="4411651"/>
              <a:ext cx="952500" cy="34131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cxnSp>
          <p:nvCxnSpPr>
            <p:cNvPr id="133319" name="AutoShape 199"/>
            <p:cNvCxnSpPr>
              <a:cxnSpLocks noChangeShapeType="1"/>
            </p:cNvCxnSpPr>
            <p:nvPr/>
          </p:nvCxnSpPr>
          <p:spPr bwMode="auto">
            <a:xfrm>
              <a:off x="7126311" y="2586026"/>
              <a:ext cx="3175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20" name="AutoShape 200"/>
            <p:cNvCxnSpPr>
              <a:cxnSpLocks noChangeShapeType="1"/>
            </p:cNvCxnSpPr>
            <p:nvPr/>
          </p:nvCxnSpPr>
          <p:spPr bwMode="auto">
            <a:xfrm>
              <a:off x="7129486" y="3957626"/>
              <a:ext cx="0" cy="79692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21" name="AutoShape 201"/>
            <p:cNvCxnSpPr>
              <a:cxnSpLocks noChangeShapeType="1"/>
            </p:cNvCxnSpPr>
            <p:nvPr/>
          </p:nvCxnSpPr>
          <p:spPr bwMode="auto">
            <a:xfrm>
              <a:off x="7586686" y="3957626"/>
              <a:ext cx="0" cy="796925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22" name="AutoShape 202"/>
            <p:cNvCxnSpPr>
              <a:cxnSpLocks noChangeShapeType="1"/>
            </p:cNvCxnSpPr>
            <p:nvPr/>
          </p:nvCxnSpPr>
          <p:spPr bwMode="auto">
            <a:xfrm>
              <a:off x="7129486" y="1900226"/>
              <a:ext cx="4763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32" name="AutoShape 212"/>
            <p:cNvCxnSpPr>
              <a:cxnSpLocks noChangeShapeType="1"/>
            </p:cNvCxnSpPr>
            <p:nvPr/>
          </p:nvCxnSpPr>
          <p:spPr bwMode="auto">
            <a:xfrm>
              <a:off x="6669111" y="2586026"/>
              <a:ext cx="473075" cy="1587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377" name="AutoShape 257"/>
            <p:cNvCxnSpPr>
              <a:cxnSpLocks noChangeShapeType="1"/>
            </p:cNvCxnSpPr>
            <p:nvPr/>
          </p:nvCxnSpPr>
          <p:spPr bwMode="auto">
            <a:xfrm>
              <a:off x="4679974" y="3271826"/>
              <a:ext cx="0" cy="114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378" name="AutoShape 258"/>
            <p:cNvCxnSpPr>
              <a:cxnSpLocks noChangeShapeType="1"/>
            </p:cNvCxnSpPr>
            <p:nvPr/>
          </p:nvCxnSpPr>
          <p:spPr bwMode="auto">
            <a:xfrm>
              <a:off x="4667274" y="3271826"/>
              <a:ext cx="2006600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379" name="AutoShape 259"/>
            <p:cNvCxnSpPr>
              <a:cxnSpLocks noChangeShapeType="1"/>
            </p:cNvCxnSpPr>
            <p:nvPr/>
          </p:nvCxnSpPr>
          <p:spPr bwMode="auto">
            <a:xfrm>
              <a:off x="6672286" y="3271826"/>
              <a:ext cx="1588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80" name="AutoShape 260"/>
            <p:cNvCxnSpPr>
              <a:cxnSpLocks noChangeShapeType="1"/>
            </p:cNvCxnSpPr>
            <p:nvPr/>
          </p:nvCxnSpPr>
          <p:spPr bwMode="auto">
            <a:xfrm>
              <a:off x="7116786" y="3271826"/>
              <a:ext cx="474663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381" name="AutoShape 261"/>
            <p:cNvCxnSpPr>
              <a:cxnSpLocks noChangeShapeType="1"/>
            </p:cNvCxnSpPr>
            <p:nvPr/>
          </p:nvCxnSpPr>
          <p:spPr bwMode="auto">
            <a:xfrm>
              <a:off x="7586686" y="3273413"/>
              <a:ext cx="0" cy="620713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82" name="AutoShape 262"/>
            <p:cNvCxnSpPr>
              <a:cxnSpLocks noChangeShapeType="1"/>
            </p:cNvCxnSpPr>
            <p:nvPr/>
          </p:nvCxnSpPr>
          <p:spPr bwMode="auto">
            <a:xfrm flipH="1">
              <a:off x="7126311" y="3271826"/>
              <a:ext cx="3175" cy="62230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stealth" w="med" len="med"/>
            </a:ln>
          </p:spPr>
        </p:cxnSp>
        <p:cxnSp>
          <p:nvCxnSpPr>
            <p:cNvPr id="133386" name="AutoShape 266"/>
            <p:cNvCxnSpPr>
              <a:cxnSpLocks noChangeShapeType="1"/>
            </p:cNvCxnSpPr>
            <p:nvPr/>
          </p:nvCxnSpPr>
          <p:spPr bwMode="auto">
            <a:xfrm>
              <a:off x="6672286" y="3271826"/>
              <a:ext cx="474663" cy="1587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387" name="AutoShape 267"/>
            <p:cNvCxnSpPr>
              <a:cxnSpLocks noChangeShapeType="1"/>
            </p:cNvCxnSpPr>
            <p:nvPr/>
          </p:nvCxnSpPr>
          <p:spPr bwMode="auto">
            <a:xfrm>
              <a:off x="6659586" y="1900226"/>
              <a:ext cx="474663" cy="1587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33388" name="AutoShape 268"/>
            <p:cNvCxnSpPr>
              <a:cxnSpLocks noChangeShapeType="1"/>
            </p:cNvCxnSpPr>
            <p:nvPr/>
          </p:nvCxnSpPr>
          <p:spPr bwMode="auto">
            <a:xfrm>
              <a:off x="6659586" y="3957626"/>
              <a:ext cx="474663" cy="0"/>
            </a:xfrm>
            <a:prstGeom prst="straightConnector1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133396" name="Text Box 276"/>
            <p:cNvSpPr txBox="1">
              <a:spLocks noChangeArrowheads="1"/>
            </p:cNvSpPr>
            <p:nvPr/>
          </p:nvSpPr>
          <p:spPr bwMode="auto">
            <a:xfrm>
              <a:off x="6707211" y="5095863"/>
              <a:ext cx="3079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Level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97" name="Text Box 277"/>
            <p:cNvSpPr txBox="1">
              <a:spLocks noChangeArrowheads="1"/>
            </p:cNvSpPr>
            <p:nvPr/>
          </p:nvSpPr>
          <p:spPr bwMode="auto">
            <a:xfrm>
              <a:off x="7154886" y="5094276"/>
              <a:ext cx="3079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Level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98" name="Text Box 278"/>
            <p:cNvSpPr txBox="1">
              <a:spLocks noChangeArrowheads="1"/>
            </p:cNvSpPr>
            <p:nvPr/>
          </p:nvSpPr>
          <p:spPr bwMode="auto">
            <a:xfrm>
              <a:off x="7608911" y="5094276"/>
              <a:ext cx="3079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Level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08" name="Text Box 288"/>
            <p:cNvSpPr txBox="1">
              <a:spLocks noChangeArrowheads="1"/>
            </p:cNvSpPr>
            <p:nvPr/>
          </p:nvSpPr>
          <p:spPr bwMode="auto">
            <a:xfrm>
              <a:off x="6561161" y="4067163"/>
              <a:ext cx="295275" cy="115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0,1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09" name="Text Box 289"/>
            <p:cNvSpPr txBox="1">
              <a:spLocks noChangeArrowheads="1"/>
            </p:cNvSpPr>
            <p:nvPr/>
          </p:nvSpPr>
          <p:spPr bwMode="auto">
            <a:xfrm>
              <a:off x="7015186" y="4067163"/>
              <a:ext cx="2952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0" name="Text Box 290"/>
            <p:cNvSpPr txBox="1">
              <a:spLocks noChangeArrowheads="1"/>
            </p:cNvSpPr>
            <p:nvPr/>
          </p:nvSpPr>
          <p:spPr bwMode="auto">
            <a:xfrm>
              <a:off x="7472386" y="4067163"/>
              <a:ext cx="2952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1" name="Text Box 291"/>
            <p:cNvSpPr txBox="1">
              <a:spLocks noChangeArrowheads="1"/>
            </p:cNvSpPr>
            <p:nvPr/>
          </p:nvSpPr>
          <p:spPr bwMode="auto">
            <a:xfrm>
              <a:off x="6561161" y="3381363"/>
              <a:ext cx="2952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1,1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2" name="Text Box 292"/>
            <p:cNvSpPr txBox="1">
              <a:spLocks noChangeArrowheads="1"/>
            </p:cNvSpPr>
            <p:nvPr/>
          </p:nvSpPr>
          <p:spPr bwMode="auto">
            <a:xfrm>
              <a:off x="7015186" y="3382951"/>
              <a:ext cx="2952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3" name="Text Box 293"/>
            <p:cNvSpPr txBox="1">
              <a:spLocks noChangeArrowheads="1"/>
            </p:cNvSpPr>
            <p:nvPr/>
          </p:nvSpPr>
          <p:spPr bwMode="auto">
            <a:xfrm>
              <a:off x="7472386" y="3382951"/>
              <a:ext cx="3460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4" name="Text Box 294"/>
            <p:cNvSpPr txBox="1">
              <a:spLocks noChangeArrowheads="1"/>
            </p:cNvSpPr>
            <p:nvPr/>
          </p:nvSpPr>
          <p:spPr bwMode="auto">
            <a:xfrm>
              <a:off x="6561161" y="2695563"/>
              <a:ext cx="3460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2,1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5" name="Text Box 295"/>
            <p:cNvSpPr txBox="1">
              <a:spLocks noChangeArrowheads="1"/>
            </p:cNvSpPr>
            <p:nvPr/>
          </p:nvSpPr>
          <p:spPr bwMode="auto">
            <a:xfrm>
              <a:off x="7015186" y="2697151"/>
              <a:ext cx="3460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=28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6" name="Text Box 296"/>
            <p:cNvSpPr txBox="1">
              <a:spLocks noChangeArrowheads="1"/>
            </p:cNvSpPr>
            <p:nvPr/>
          </p:nvSpPr>
          <p:spPr bwMode="auto">
            <a:xfrm>
              <a:off x="7472386" y="2697151"/>
              <a:ext cx="3460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=48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7" name="Text Box 297"/>
            <p:cNvSpPr txBox="1">
              <a:spLocks noChangeArrowheads="1"/>
            </p:cNvSpPr>
            <p:nvPr/>
          </p:nvSpPr>
          <p:spPr bwMode="auto">
            <a:xfrm>
              <a:off x="6561161" y="2009763"/>
              <a:ext cx="3460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3,1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=42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8" name="Text Box 298"/>
            <p:cNvSpPr txBox="1">
              <a:spLocks noChangeArrowheads="1"/>
            </p:cNvSpPr>
            <p:nvPr/>
          </p:nvSpPr>
          <p:spPr bwMode="auto">
            <a:xfrm>
              <a:off x="7015186" y="2011351"/>
              <a:ext cx="3460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=90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19" name="Text Box 299"/>
            <p:cNvSpPr txBox="1">
              <a:spLocks noChangeArrowheads="1"/>
            </p:cNvSpPr>
            <p:nvPr/>
          </p:nvSpPr>
          <p:spPr bwMode="auto">
            <a:xfrm>
              <a:off x="7472386" y="2011351"/>
              <a:ext cx="3968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=165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3117874" y="1785926"/>
            <a:ext cx="2998787" cy="2286000"/>
            <a:chOff x="3117874" y="1785926"/>
            <a:chExt cx="2998787" cy="2286000"/>
          </a:xfrm>
        </p:grpSpPr>
        <p:cxnSp>
          <p:nvCxnSpPr>
            <p:cNvPr id="133225" name="AutoShape 105"/>
            <p:cNvCxnSpPr>
              <a:cxnSpLocks noChangeShapeType="1"/>
            </p:cNvCxnSpPr>
            <p:nvPr/>
          </p:nvCxnSpPr>
          <p:spPr bwMode="auto">
            <a:xfrm>
              <a:off x="4275161" y="1787513"/>
              <a:ext cx="0" cy="912813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 type="triangle" w="med" len="med"/>
            </a:ln>
          </p:spPr>
        </p:cxnSp>
        <p:cxnSp>
          <p:nvCxnSpPr>
            <p:cNvPr id="133323" name="AutoShape 203"/>
            <p:cNvCxnSpPr>
              <a:cxnSpLocks noChangeShapeType="1"/>
            </p:cNvCxnSpPr>
            <p:nvPr/>
          </p:nvCxnSpPr>
          <p:spPr bwMode="auto">
            <a:xfrm>
              <a:off x="3128986" y="1785926"/>
              <a:ext cx="1588" cy="2286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24" name="AutoShape 204"/>
            <p:cNvCxnSpPr>
              <a:cxnSpLocks noChangeShapeType="1"/>
            </p:cNvCxnSpPr>
            <p:nvPr/>
          </p:nvCxnSpPr>
          <p:spPr bwMode="auto">
            <a:xfrm>
              <a:off x="3117874" y="1785926"/>
              <a:ext cx="1168400" cy="1587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25" name="AutoShape 205"/>
            <p:cNvCxnSpPr>
              <a:cxnSpLocks noChangeShapeType="1"/>
            </p:cNvCxnSpPr>
            <p:nvPr/>
          </p:nvCxnSpPr>
          <p:spPr bwMode="auto">
            <a:xfrm>
              <a:off x="5072086" y="1787513"/>
              <a:ext cx="3175" cy="620713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 type="triangle" w="med" len="med"/>
            </a:ln>
          </p:spPr>
        </p:cxnSp>
        <p:cxnSp>
          <p:nvCxnSpPr>
            <p:cNvPr id="133326" name="AutoShape 206"/>
            <p:cNvCxnSpPr>
              <a:cxnSpLocks noChangeShapeType="1"/>
            </p:cNvCxnSpPr>
            <p:nvPr/>
          </p:nvCxnSpPr>
          <p:spPr bwMode="auto">
            <a:xfrm>
              <a:off x="3968774" y="2471726"/>
              <a:ext cx="0" cy="2286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27" name="AutoShape 207"/>
            <p:cNvCxnSpPr>
              <a:cxnSpLocks noChangeShapeType="1"/>
            </p:cNvCxnSpPr>
            <p:nvPr/>
          </p:nvCxnSpPr>
          <p:spPr bwMode="auto">
            <a:xfrm>
              <a:off x="4273574" y="1785926"/>
              <a:ext cx="812800" cy="1587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28" name="AutoShape 208"/>
            <p:cNvCxnSpPr>
              <a:cxnSpLocks noChangeShapeType="1"/>
            </p:cNvCxnSpPr>
            <p:nvPr/>
          </p:nvCxnSpPr>
          <p:spPr bwMode="auto">
            <a:xfrm>
              <a:off x="3956074" y="2471726"/>
              <a:ext cx="1130300" cy="1587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29" name="AutoShape 209"/>
            <p:cNvCxnSpPr>
              <a:cxnSpLocks noChangeShapeType="1"/>
            </p:cNvCxnSpPr>
            <p:nvPr/>
          </p:nvCxnSpPr>
          <p:spPr bwMode="auto">
            <a:xfrm>
              <a:off x="5072086" y="2471726"/>
              <a:ext cx="1588" cy="9144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 type="triangle" w="med" len="med"/>
            </a:ln>
          </p:spPr>
        </p:cxnSp>
        <p:cxnSp>
          <p:nvCxnSpPr>
            <p:cNvPr id="133383" name="AutoShape 263"/>
            <p:cNvCxnSpPr>
              <a:cxnSpLocks noChangeShapeType="1"/>
            </p:cNvCxnSpPr>
            <p:nvPr/>
          </p:nvCxnSpPr>
          <p:spPr bwMode="auto">
            <a:xfrm>
              <a:off x="4768874" y="3157526"/>
              <a:ext cx="0" cy="2286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84" name="AutoShape 264"/>
            <p:cNvCxnSpPr>
              <a:cxnSpLocks noChangeShapeType="1"/>
            </p:cNvCxnSpPr>
            <p:nvPr/>
          </p:nvCxnSpPr>
          <p:spPr bwMode="auto">
            <a:xfrm>
              <a:off x="4756174" y="3157526"/>
              <a:ext cx="1128712" cy="1587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85" name="AutoShape 265"/>
            <p:cNvCxnSpPr>
              <a:cxnSpLocks noChangeShapeType="1"/>
            </p:cNvCxnSpPr>
            <p:nvPr/>
          </p:nvCxnSpPr>
          <p:spPr bwMode="auto">
            <a:xfrm>
              <a:off x="5872186" y="3157526"/>
              <a:ext cx="0" cy="9144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 type="triangle" w="med" len="med"/>
            </a:ln>
          </p:spPr>
        </p:cxnSp>
        <p:cxnSp>
          <p:nvCxnSpPr>
            <p:cNvPr id="133389" name="AutoShape 269"/>
            <p:cNvCxnSpPr>
              <a:cxnSpLocks noChangeShapeType="1"/>
            </p:cNvCxnSpPr>
            <p:nvPr/>
          </p:nvCxnSpPr>
          <p:spPr bwMode="auto">
            <a:xfrm>
              <a:off x="5073674" y="1785926"/>
              <a:ext cx="811212" cy="1587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90" name="AutoShape 270"/>
            <p:cNvCxnSpPr>
              <a:cxnSpLocks noChangeShapeType="1"/>
            </p:cNvCxnSpPr>
            <p:nvPr/>
          </p:nvCxnSpPr>
          <p:spPr bwMode="auto">
            <a:xfrm>
              <a:off x="5870599" y="1785926"/>
              <a:ext cx="1587" cy="6223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 type="triangle" w="med" len="med"/>
            </a:ln>
          </p:spPr>
        </p:cxnSp>
        <p:cxnSp>
          <p:nvCxnSpPr>
            <p:cNvPr id="133391" name="AutoShape 271"/>
            <p:cNvCxnSpPr>
              <a:cxnSpLocks noChangeShapeType="1"/>
            </p:cNvCxnSpPr>
            <p:nvPr/>
          </p:nvCxnSpPr>
          <p:spPr bwMode="auto">
            <a:xfrm>
              <a:off x="5073674" y="2471726"/>
              <a:ext cx="811212" cy="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/>
            </a:ln>
          </p:spPr>
        </p:cxnSp>
        <p:cxnSp>
          <p:nvCxnSpPr>
            <p:cNvPr id="133392" name="AutoShape 272"/>
            <p:cNvCxnSpPr>
              <a:cxnSpLocks noChangeShapeType="1"/>
            </p:cNvCxnSpPr>
            <p:nvPr/>
          </p:nvCxnSpPr>
          <p:spPr bwMode="auto">
            <a:xfrm>
              <a:off x="5872186" y="2471726"/>
              <a:ext cx="3175" cy="622300"/>
            </a:xfrm>
            <a:prstGeom prst="straightConnector1">
              <a:avLst/>
            </a:prstGeom>
            <a:noFill/>
            <a:ln w="25400">
              <a:solidFill>
                <a:srgbClr val="FF7F7F"/>
              </a:solidFill>
              <a:round/>
              <a:headEnd/>
              <a:tailEnd type="triangle" w="med" len="med"/>
            </a:ln>
          </p:spPr>
        </p:cxnSp>
        <p:sp>
          <p:nvSpPr>
            <p:cNvPr id="133420" name="Text Box 300"/>
            <p:cNvSpPr txBox="1">
              <a:spLocks noChangeArrowheads="1"/>
            </p:cNvSpPr>
            <p:nvPr/>
          </p:nvSpPr>
          <p:spPr bwMode="auto">
            <a:xfrm>
              <a:off x="4160861" y="2009763"/>
              <a:ext cx="2952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21" name="Text Box 301"/>
            <p:cNvSpPr txBox="1">
              <a:spLocks noChangeArrowheads="1"/>
            </p:cNvSpPr>
            <p:nvPr/>
          </p:nvSpPr>
          <p:spPr bwMode="auto">
            <a:xfrm>
              <a:off x="4957786" y="2009763"/>
              <a:ext cx="2952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22" name="Text Box 302"/>
            <p:cNvSpPr txBox="1">
              <a:spLocks noChangeArrowheads="1"/>
            </p:cNvSpPr>
            <p:nvPr/>
          </p:nvSpPr>
          <p:spPr bwMode="auto">
            <a:xfrm>
              <a:off x="5770586" y="2016113"/>
              <a:ext cx="346075" cy="115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,0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23" name="Text Box 303"/>
            <p:cNvSpPr txBox="1">
              <a:spLocks noChangeArrowheads="1"/>
            </p:cNvSpPr>
            <p:nvPr/>
          </p:nvSpPr>
          <p:spPr bwMode="auto">
            <a:xfrm>
              <a:off x="4960961" y="2700326"/>
              <a:ext cx="295275" cy="11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24" name="Text Box 304"/>
            <p:cNvSpPr txBox="1">
              <a:spLocks noChangeArrowheads="1"/>
            </p:cNvSpPr>
            <p:nvPr/>
          </p:nvSpPr>
          <p:spPr bwMode="auto">
            <a:xfrm>
              <a:off x="5773761" y="2706676"/>
              <a:ext cx="2952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,0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25" name="Text Box 305"/>
            <p:cNvSpPr txBox="1">
              <a:spLocks noChangeArrowheads="1"/>
            </p:cNvSpPr>
            <p:nvPr/>
          </p:nvSpPr>
          <p:spPr bwMode="auto">
            <a:xfrm>
              <a:off x="5773761" y="3379776"/>
              <a:ext cx="295275" cy="11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CA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,0</a:t>
              </a:r>
              <a:r>
                <a:rPr kumimoji="0" lang="en-CA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426" name="Text Box 306"/>
          <p:cNvSpPr txBox="1">
            <a:spLocks noChangeArrowheads="1"/>
          </p:cNvSpPr>
          <p:nvPr/>
        </p:nvSpPr>
        <p:spPr bwMode="auto">
          <a:xfrm>
            <a:off x="3810024" y="4573576"/>
            <a:ext cx="15684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f(t) = at</a:t>
            </a:r>
            <a:r>
              <a:rPr kumimoji="0" lang="en-CA" sz="1200" b="0" i="1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3</a:t>
            </a:r>
            <a:r>
              <a:rPr kumimoji="0" lang="en-C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 + bt</a:t>
            </a:r>
            <a:r>
              <a:rPr kumimoji="0" lang="en-CA" sz="1200" b="0" i="1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2</a:t>
            </a:r>
            <a:r>
              <a:rPr kumimoji="0" lang="en-C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 +ct + 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427" name="AutoShape 307"/>
          <p:cNvSpPr>
            <a:spLocks/>
          </p:cNvSpPr>
          <p:nvPr/>
        </p:nvSpPr>
        <p:spPr bwMode="auto">
          <a:xfrm rot="-2769359">
            <a:off x="3847482" y="2186701"/>
            <a:ext cx="114300" cy="2794000"/>
          </a:xfrm>
          <a:prstGeom prst="leftBrace">
            <a:avLst>
              <a:gd name="adj1" fmla="val 203704"/>
              <a:gd name="adj2" fmla="val 5092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33431" name="Picture 311" descr="C:\Users\David\Pictures\Microsoft Clip Organizer\j03005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9924" y="528163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Changeon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5580112" cy="5143535"/>
          </a:xfrm>
        </p:spPr>
        <p:txBody>
          <a:bodyPr/>
          <a:lstStyle/>
          <a:p>
            <a:r>
              <a:rPr lang="en-CA" dirty="0" err="1" smtClean="0"/>
              <a:t>dPrv</a:t>
            </a:r>
            <a:r>
              <a:rPr lang="en-CA" baseline="-25000" dirty="0" err="1" smtClean="0"/>
              <a:t>n</a:t>
            </a:r>
            <a:r>
              <a:rPr lang="en-CA" dirty="0" smtClean="0"/>
              <a:t>	= </a:t>
            </a:r>
            <a:r>
              <a:rPr lang="en-CA" dirty="0" err="1" smtClean="0"/>
              <a:t>vPrv</a:t>
            </a:r>
            <a:r>
              <a:rPr lang="en-CA" baseline="-25000" dirty="0" err="1" smtClean="0"/>
              <a:t>o</a:t>
            </a:r>
            <a:r>
              <a:rPr lang="en-CA" dirty="0"/>
              <a:t> – </a:t>
            </a:r>
            <a:r>
              <a:rPr lang="en-CA" dirty="0" err="1" smtClean="0"/>
              <a:t>vNow</a:t>
            </a:r>
            <a:endParaRPr lang="en-CA" dirty="0" smtClean="0"/>
          </a:p>
          <a:p>
            <a:r>
              <a:rPr lang="en-CA" dirty="0" err="1" smtClean="0"/>
              <a:t>vPrv</a:t>
            </a:r>
            <a:r>
              <a:rPr lang="en-CA" baseline="-25000" dirty="0" err="1" smtClean="0"/>
              <a:t>n</a:t>
            </a:r>
            <a:r>
              <a:rPr lang="en-CA" baseline="-25000" dirty="0" smtClean="0"/>
              <a:t>	</a:t>
            </a:r>
            <a:r>
              <a:rPr lang="en-CA" dirty="0" smtClean="0"/>
              <a:t>= </a:t>
            </a:r>
            <a:r>
              <a:rPr lang="en-CA" dirty="0" err="1" smtClean="0"/>
              <a:t>vNow</a:t>
            </a:r>
            <a:endParaRPr lang="en-CA" dirty="0" smtClean="0"/>
          </a:p>
          <a:p>
            <a:r>
              <a:rPr lang="en-CA" dirty="0" err="1" smtClean="0"/>
              <a:t>vNxt</a:t>
            </a:r>
            <a:r>
              <a:rPr lang="en-CA" dirty="0" smtClean="0"/>
              <a:t>	= </a:t>
            </a:r>
            <a:r>
              <a:rPr lang="en-CA" dirty="0" err="1" smtClean="0"/>
              <a:t>vNow</a:t>
            </a:r>
            <a:r>
              <a:rPr lang="en-CA" dirty="0" smtClean="0"/>
              <a:t> + </a:t>
            </a:r>
            <a:r>
              <a:rPr lang="en-CA" dirty="0" err="1" smtClean="0"/>
              <a:t>dNow</a:t>
            </a:r>
            <a:endParaRPr lang="en-CA" dirty="0" smtClean="0"/>
          </a:p>
          <a:p>
            <a:r>
              <a:rPr lang="en-CA" dirty="0" err="1" smtClean="0"/>
              <a:t>dErr</a:t>
            </a:r>
            <a:r>
              <a:rPr lang="en-CA" dirty="0" smtClean="0"/>
              <a:t>	= </a:t>
            </a:r>
            <a:r>
              <a:rPr lang="en-CA" dirty="0" err="1" smtClean="0"/>
              <a:t>vNxt</a:t>
            </a:r>
            <a:r>
              <a:rPr lang="en-CA" dirty="0" smtClean="0"/>
              <a:t> – </a:t>
            </a:r>
            <a:r>
              <a:rPr lang="en-CA" dirty="0" err="1" smtClean="0"/>
              <a:t>vNow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		(unused)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Changeons </a:t>
            </a:r>
            <a:fld id="{B7C73C60-F9AA-4A8A-BC01-C492CA78BAD0}" type="slidenum">
              <a:rPr lang="en-CA" smtClean="0"/>
              <a:pPr/>
              <a:t>6</a:t>
            </a:fld>
            <a:endParaRPr lang="en-CA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5466556" y="1628800"/>
            <a:ext cx="3497932" cy="2411473"/>
            <a:chOff x="4349774" y="3046401"/>
            <a:chExt cx="1409700" cy="1020762"/>
          </a:xfrm>
        </p:grpSpPr>
        <p:cxnSp>
          <p:nvCxnSpPr>
            <p:cNvPr id="12" name="AutoShape 106"/>
            <p:cNvCxnSpPr>
              <a:cxnSpLocks noChangeShapeType="1"/>
            </p:cNvCxnSpPr>
            <p:nvPr/>
          </p:nvCxnSpPr>
          <p:spPr bwMode="auto">
            <a:xfrm flipH="1" flipV="1">
              <a:off x="5149874" y="3725851"/>
              <a:ext cx="228600" cy="341312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stealth" w="med" len="med"/>
            </a:ln>
          </p:spPr>
        </p:cxnSp>
        <p:cxnSp>
          <p:nvCxnSpPr>
            <p:cNvPr id="13" name="AutoShape 107"/>
            <p:cNvCxnSpPr>
              <a:cxnSpLocks noChangeShapeType="1"/>
            </p:cNvCxnSpPr>
            <p:nvPr/>
          </p:nvCxnSpPr>
          <p:spPr bwMode="auto">
            <a:xfrm>
              <a:off x="5529286" y="3725851"/>
              <a:ext cx="230188" cy="34131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cxnSp>
          <p:nvCxnSpPr>
            <p:cNvPr id="14" name="AutoShape 213"/>
            <p:cNvCxnSpPr>
              <a:cxnSpLocks noChangeShapeType="1"/>
            </p:cNvCxnSpPr>
            <p:nvPr/>
          </p:nvCxnSpPr>
          <p:spPr bwMode="auto">
            <a:xfrm flipH="1" flipV="1">
              <a:off x="4349774" y="3046401"/>
              <a:ext cx="230187" cy="341312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stealth" w="med" len="med"/>
            </a:ln>
          </p:spPr>
        </p:cxnSp>
        <p:cxnSp>
          <p:nvCxnSpPr>
            <p:cNvPr id="15" name="AutoShape 214"/>
            <p:cNvCxnSpPr>
              <a:cxnSpLocks noChangeShapeType="1"/>
            </p:cNvCxnSpPr>
            <p:nvPr/>
          </p:nvCxnSpPr>
          <p:spPr bwMode="auto">
            <a:xfrm>
              <a:off x="4730774" y="3046401"/>
              <a:ext cx="230187" cy="34131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</p:cxnSp>
        <p:grpSp>
          <p:nvGrpSpPr>
            <p:cNvPr id="16" name="Group 215"/>
            <p:cNvGrpSpPr>
              <a:grpSpLocks/>
            </p:cNvGrpSpPr>
            <p:nvPr/>
          </p:nvGrpSpPr>
          <p:grpSpPr bwMode="auto">
            <a:xfrm>
              <a:off x="4502174" y="3379758"/>
              <a:ext cx="1255712" cy="359434"/>
              <a:chOff x="2536" y="6307"/>
              <a:chExt cx="1980" cy="565"/>
            </a:xfrm>
          </p:grpSpPr>
          <p:sp>
            <p:nvSpPr>
              <p:cNvPr id="20" name="Text Box 216"/>
              <p:cNvSpPr txBox="1">
                <a:spLocks noChangeArrowheads="1"/>
              </p:cNvSpPr>
              <p:nvPr/>
            </p:nvSpPr>
            <p:spPr bwMode="auto">
              <a:xfrm>
                <a:off x="2898" y="6488"/>
                <a:ext cx="188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t-3</a:t>
                </a:r>
                <a:endParaRPr kumimoji="0" lang="en-US" sz="20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7"/>
              <p:cNvSpPr txBox="1">
                <a:spLocks noChangeArrowheads="1"/>
              </p:cNvSpPr>
              <p:nvPr/>
            </p:nvSpPr>
            <p:spPr bwMode="auto">
              <a:xfrm>
                <a:off x="3438" y="6488"/>
                <a:ext cx="188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t-2</a:t>
                </a:r>
                <a:endParaRPr kumimoji="0" lang="en-US" sz="20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218"/>
              <p:cNvSpPr txBox="1">
                <a:spLocks noChangeArrowheads="1"/>
              </p:cNvSpPr>
              <p:nvPr/>
            </p:nvSpPr>
            <p:spPr bwMode="auto">
              <a:xfrm>
                <a:off x="3978" y="6488"/>
                <a:ext cx="188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t-1</a:t>
                </a:r>
                <a:endParaRPr kumimoji="0" lang="en-US" sz="20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219"/>
              <p:cNvSpPr txBox="1">
                <a:spLocks noChangeArrowheads="1"/>
              </p:cNvSpPr>
              <p:nvPr/>
            </p:nvSpPr>
            <p:spPr bwMode="auto">
              <a:xfrm>
                <a:off x="3456" y="6667"/>
                <a:ext cx="393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vNow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220"/>
              <p:cNvSpPr txBox="1">
                <a:spLocks noChangeArrowheads="1"/>
              </p:cNvSpPr>
              <p:nvPr/>
            </p:nvSpPr>
            <p:spPr bwMode="auto">
              <a:xfrm>
                <a:off x="4016" y="6667"/>
                <a:ext cx="316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vNxt</a:t>
                </a:r>
                <a:endParaRPr kumimoji="0" lang="en-US" sz="20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21"/>
              <p:cNvSpPr txBox="1">
                <a:spLocks noChangeArrowheads="1"/>
              </p:cNvSpPr>
              <p:nvPr/>
            </p:nvSpPr>
            <p:spPr bwMode="auto">
              <a:xfrm>
                <a:off x="3204" y="6307"/>
                <a:ext cx="403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dNow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222"/>
              <p:cNvSpPr txBox="1">
                <a:spLocks noChangeArrowheads="1"/>
              </p:cNvSpPr>
              <p:nvPr/>
            </p:nvSpPr>
            <p:spPr bwMode="auto">
              <a:xfrm>
                <a:off x="3796" y="6307"/>
                <a:ext cx="283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dErr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23"/>
              <p:cNvSpPr txBox="1">
                <a:spLocks noChangeArrowheads="1"/>
              </p:cNvSpPr>
              <p:nvPr/>
            </p:nvSpPr>
            <p:spPr bwMode="auto">
              <a:xfrm>
                <a:off x="2716" y="6307"/>
                <a:ext cx="311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dPrv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Group 224"/>
              <p:cNvGrpSpPr>
                <a:grpSpLocks/>
              </p:cNvGrpSpPr>
              <p:nvPr/>
            </p:nvGrpSpPr>
            <p:grpSpPr bwMode="auto">
              <a:xfrm>
                <a:off x="2536" y="6317"/>
                <a:ext cx="660" cy="181"/>
                <a:chOff x="2536" y="6317"/>
                <a:chExt cx="660" cy="181"/>
              </a:xfrm>
            </p:grpSpPr>
            <p:cxnSp>
              <p:nvCxnSpPr>
                <p:cNvPr id="57" name="AutoShape 22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8" name="AutoShape 22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9" name="AutoShape 22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0" name="AutoShape 22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9" name="Group 229"/>
              <p:cNvGrpSpPr>
                <a:grpSpLocks/>
              </p:cNvGrpSpPr>
              <p:nvPr/>
            </p:nvGrpSpPr>
            <p:grpSpPr bwMode="auto">
              <a:xfrm>
                <a:off x="3076" y="6317"/>
                <a:ext cx="660" cy="181"/>
                <a:chOff x="2536" y="6317"/>
                <a:chExt cx="660" cy="181"/>
              </a:xfrm>
            </p:grpSpPr>
            <p:cxnSp>
              <p:nvCxnSpPr>
                <p:cNvPr id="53" name="AutoShape 230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" name="AutoShape 23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5" name="AutoShape 232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6" name="AutoShape 233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0" name="Group 234"/>
              <p:cNvGrpSpPr>
                <a:grpSpLocks/>
              </p:cNvGrpSpPr>
              <p:nvPr/>
            </p:nvGrpSpPr>
            <p:grpSpPr bwMode="auto">
              <a:xfrm>
                <a:off x="3616" y="6317"/>
                <a:ext cx="660" cy="181"/>
                <a:chOff x="2536" y="6317"/>
                <a:chExt cx="660" cy="181"/>
              </a:xfrm>
            </p:grpSpPr>
            <p:cxnSp>
              <p:nvCxnSpPr>
                <p:cNvPr id="49" name="AutoShape 235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0" name="AutoShape 23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" name="AutoShape 237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" name="AutoShape 238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1" name="Text Box 239"/>
              <p:cNvSpPr txBox="1">
                <a:spLocks noChangeArrowheads="1"/>
              </p:cNvSpPr>
              <p:nvPr/>
            </p:nvSpPr>
            <p:spPr bwMode="auto">
              <a:xfrm>
                <a:off x="2956" y="6667"/>
                <a:ext cx="301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vPrv</a:t>
                </a:r>
                <a:endParaRPr kumimoji="0" lang="en-US" sz="20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" name="Group 240"/>
              <p:cNvGrpSpPr>
                <a:grpSpLocks/>
              </p:cNvGrpSpPr>
              <p:nvPr/>
            </p:nvGrpSpPr>
            <p:grpSpPr bwMode="auto">
              <a:xfrm>
                <a:off x="2776" y="6677"/>
                <a:ext cx="660" cy="181"/>
                <a:chOff x="2536" y="6317"/>
                <a:chExt cx="660" cy="181"/>
              </a:xfrm>
            </p:grpSpPr>
            <p:cxnSp>
              <p:nvCxnSpPr>
                <p:cNvPr id="45" name="AutoShape 24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6" name="AutoShape 24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7" name="AutoShape 24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8" name="AutoShape 24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3" name="Group 245"/>
              <p:cNvGrpSpPr>
                <a:grpSpLocks/>
              </p:cNvGrpSpPr>
              <p:nvPr/>
            </p:nvGrpSpPr>
            <p:grpSpPr bwMode="auto">
              <a:xfrm>
                <a:off x="3316" y="6677"/>
                <a:ext cx="660" cy="181"/>
                <a:chOff x="2536" y="6317"/>
                <a:chExt cx="660" cy="181"/>
              </a:xfrm>
            </p:grpSpPr>
            <p:cxnSp>
              <p:nvCxnSpPr>
                <p:cNvPr id="41" name="AutoShape 246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" name="AutoShape 247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3" name="AutoShape 248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4" name="AutoShape 249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4" name="Group 250"/>
              <p:cNvGrpSpPr>
                <a:grpSpLocks/>
              </p:cNvGrpSpPr>
              <p:nvPr/>
            </p:nvGrpSpPr>
            <p:grpSpPr bwMode="auto">
              <a:xfrm>
                <a:off x="3856" y="6677"/>
                <a:ext cx="660" cy="181"/>
                <a:chOff x="2536" y="6317"/>
                <a:chExt cx="660" cy="181"/>
              </a:xfrm>
            </p:grpSpPr>
            <p:cxnSp>
              <p:nvCxnSpPr>
                <p:cNvPr id="37" name="AutoShape 251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" name="AutoShape 252"/>
                <p:cNvCxnSpPr>
                  <a:cxnSpLocks noChangeShapeType="1"/>
                </p:cNvCxnSpPr>
                <p:nvPr/>
              </p:nvCxnSpPr>
              <p:spPr bwMode="auto">
                <a:xfrm>
                  <a:off x="2536" y="631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" name="AutoShape 253"/>
                <p:cNvCxnSpPr>
                  <a:cxnSpLocks noChangeShapeType="1"/>
                </p:cNvCxnSpPr>
                <p:nvPr/>
              </p:nvCxnSpPr>
              <p:spPr bwMode="auto">
                <a:xfrm>
                  <a:off x="2656" y="6497"/>
                  <a:ext cx="540" cy="1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" name="AutoShape 254"/>
                <p:cNvCxnSpPr>
                  <a:cxnSpLocks noChangeShapeType="1"/>
                </p:cNvCxnSpPr>
                <p:nvPr/>
              </p:nvCxnSpPr>
              <p:spPr bwMode="auto">
                <a:xfrm>
                  <a:off x="3076" y="6317"/>
                  <a:ext cx="120" cy="18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5" name="AutoShape 255"/>
              <p:cNvCxnSpPr>
                <a:cxnSpLocks noChangeShapeType="1"/>
              </p:cNvCxnSpPr>
              <p:nvPr/>
            </p:nvCxnSpPr>
            <p:spPr bwMode="auto">
              <a:xfrm>
                <a:off x="253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6" name="AutoShape 256"/>
              <p:cNvCxnSpPr>
                <a:cxnSpLocks noChangeShapeType="1"/>
              </p:cNvCxnSpPr>
              <p:nvPr/>
            </p:nvCxnSpPr>
            <p:spPr bwMode="auto">
              <a:xfrm>
                <a:off x="4156" y="6317"/>
                <a:ext cx="360" cy="54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17006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Kalman Filter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hlinkClick r:id="rId2"/>
              </a:rPr>
              <a:t>Kalman Filter</a:t>
            </a:r>
            <a:endParaRPr lang="en-CA" dirty="0" smtClean="0"/>
          </a:p>
          <a:p>
            <a:pPr lvl="1"/>
            <a:r>
              <a:rPr lang="en-CA" dirty="0" smtClean="0"/>
              <a:t>Use: predict values with random </a:t>
            </a:r>
            <a:r>
              <a:rPr lang="en-CA" dirty="0" smtClean="0">
                <a:hlinkClick r:id="rId3"/>
              </a:rPr>
              <a:t>noisy </a:t>
            </a:r>
            <a:r>
              <a:rPr lang="en-CA" dirty="0" smtClean="0"/>
              <a:t>measurements over </a:t>
            </a:r>
            <a:r>
              <a:rPr lang="en-CA" dirty="0" smtClean="0">
                <a:hlinkClick r:id="rId4"/>
              </a:rPr>
              <a:t>discrete time </a:t>
            </a:r>
            <a:r>
              <a:rPr lang="en-CA" dirty="0" smtClean="0"/>
              <a:t>increments (especially in military radar); </a:t>
            </a:r>
            <a:r>
              <a:rPr lang="en-CA" dirty="0" smtClean="0">
                <a:hlinkClick r:id="rId5"/>
              </a:rPr>
              <a:t>sensor fusion</a:t>
            </a:r>
            <a:r>
              <a:rPr lang="en-CA" dirty="0" smtClean="0"/>
              <a:t>; </a:t>
            </a:r>
            <a:r>
              <a:rPr lang="en-CA" dirty="0" smtClean="0">
                <a:hlinkClick r:id="rId6"/>
              </a:rPr>
              <a:t>data fusion</a:t>
            </a:r>
            <a:endParaRPr lang="en-CA" dirty="0" smtClean="0"/>
          </a:p>
          <a:p>
            <a:pPr lvl="1"/>
            <a:r>
              <a:rPr lang="en-CA" dirty="0" smtClean="0"/>
              <a:t>E.g., </a:t>
            </a:r>
            <a:r>
              <a:rPr lang="en-CA" dirty="0" smtClean="0">
                <a:hlinkClick r:id="rId7"/>
              </a:rPr>
              <a:t>phase locked loop</a:t>
            </a:r>
            <a:endParaRPr lang="en-CA" dirty="0" smtClean="0"/>
          </a:p>
          <a:p>
            <a:pPr lvl="1"/>
            <a:r>
              <a:rPr lang="en-CA" dirty="0" smtClean="0"/>
              <a:t>Exact inference in a </a:t>
            </a:r>
            <a:r>
              <a:rPr lang="en-CA" dirty="0" smtClean="0">
                <a:hlinkClick r:id="rId8"/>
              </a:rPr>
              <a:t>linear dynamical system</a:t>
            </a:r>
            <a:endParaRPr lang="en-CA" dirty="0" smtClean="0"/>
          </a:p>
          <a:p>
            <a:pPr lvl="1"/>
            <a:r>
              <a:rPr lang="en-CA" dirty="0" smtClean="0">
                <a:hlinkClick r:id="rId9"/>
              </a:rPr>
              <a:t>Weighted average </a:t>
            </a:r>
            <a:r>
              <a:rPr lang="en-CA" dirty="0" smtClean="0"/>
              <a:t>of predicted and measured values (</a:t>
            </a:r>
            <a:r>
              <a:rPr lang="en-CA" dirty="0" smtClean="0">
                <a:hlinkClick r:id="rId10"/>
              </a:rPr>
              <a:t>covariance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>
                <a:hlinkClick r:id="rId11"/>
              </a:rPr>
              <a:t>Bayesian Model </a:t>
            </a:r>
            <a:r>
              <a:rPr lang="en-CA" dirty="0" smtClean="0"/>
              <a:t>over a </a:t>
            </a:r>
            <a:r>
              <a:rPr lang="en-CA" dirty="0" smtClean="0">
                <a:hlinkClick r:id="rId12"/>
              </a:rPr>
              <a:t>Hidden Markov Model</a:t>
            </a:r>
            <a:r>
              <a:rPr lang="en-CA" dirty="0" smtClean="0"/>
              <a:t> of </a:t>
            </a:r>
            <a:r>
              <a:rPr lang="en-CA" dirty="0" smtClean="0">
                <a:hlinkClick r:id="rId13"/>
              </a:rPr>
              <a:t>latent variable</a:t>
            </a:r>
            <a:r>
              <a:rPr lang="en-CA" dirty="0" smtClean="0"/>
              <a:t> states considered to </a:t>
            </a:r>
            <a:r>
              <a:rPr lang="en-CA" dirty="0" smtClean="0">
                <a:hlinkClick r:id="rId14"/>
              </a:rPr>
              <a:t>Gaussian (normal) distribution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>
                <a:hlinkClick r:id="rId15"/>
              </a:rPr>
              <a:t>Recursive filter</a:t>
            </a:r>
            <a:endParaRPr lang="en-CA" dirty="0" smtClean="0"/>
          </a:p>
          <a:p>
            <a:pPr lvl="1"/>
            <a:r>
              <a:rPr lang="en-CA" dirty="0" smtClean="0"/>
              <a:t>Predict/update cycles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2BA-A224-47CD-82BA-1FD91EEA6155}" type="datetime1">
              <a:rPr lang="en-CA" smtClean="0"/>
              <a:pPr/>
              <a:t>09-Mar-2011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Pierre Leibovitz (Carleton University)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Changeons </a:t>
            </a:r>
            <a:fld id="{B7C73C60-F9AA-4A8A-BC01-C492CA78BAD0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9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26978</TotalTime>
  <Words>1178</Words>
  <Application>Microsoft Office PowerPoint</Application>
  <PresentationFormat>On-screen Show (4:3)</PresentationFormat>
  <Paragraphs>583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Brain</vt:lpstr>
      <vt:lpstr>Changeons &amp; Predictons (in progress...)</vt:lpstr>
      <vt:lpstr>Taylor Series Expansion</vt:lpstr>
      <vt:lpstr>Babbage’s Difference Engine</vt:lpstr>
      <vt:lpstr>Spreadsheet Difference Engine</vt:lpstr>
      <vt:lpstr>Process Network Example</vt:lpstr>
      <vt:lpstr>Changeon</vt:lpstr>
      <vt:lpstr>Kalman Filter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Changeons &amp; Predictons</dc:title>
  <dc:creator>David Pierre Leibovitz</dc:creator>
  <cp:lastModifiedBy>David Pierre Leibovitz</cp:lastModifiedBy>
  <cp:revision>1254</cp:revision>
  <dcterms:created xsi:type="dcterms:W3CDTF">2009-01-12T17:34:23Z</dcterms:created>
  <dcterms:modified xsi:type="dcterms:W3CDTF">2011-03-09T14:44:19Z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TC300040801033</vt:lpwstr>
  </property>
</Properties>
</file>